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0"/>
  </p:notesMasterIdLst>
  <p:sldIdLst>
    <p:sldId id="256" r:id="rId2"/>
    <p:sldId id="291" r:id="rId3"/>
    <p:sldId id="294" r:id="rId4"/>
    <p:sldId id="295" r:id="rId5"/>
    <p:sldId id="258" r:id="rId6"/>
    <p:sldId id="293" r:id="rId7"/>
    <p:sldId id="260" r:id="rId8"/>
    <p:sldId id="261" r:id="rId9"/>
    <p:sldId id="262" r:id="rId10"/>
    <p:sldId id="264" r:id="rId11"/>
    <p:sldId id="319" r:id="rId12"/>
    <p:sldId id="296" r:id="rId13"/>
    <p:sldId id="297" r:id="rId14"/>
    <p:sldId id="298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99" r:id="rId23"/>
    <p:sldId id="275" r:id="rId24"/>
    <p:sldId id="276" r:id="rId25"/>
    <p:sldId id="300" r:id="rId26"/>
    <p:sldId id="301" r:id="rId27"/>
    <p:sldId id="312" r:id="rId28"/>
    <p:sldId id="279" r:id="rId29"/>
    <p:sldId id="303" r:id="rId30"/>
    <p:sldId id="304" r:id="rId31"/>
    <p:sldId id="305" r:id="rId32"/>
    <p:sldId id="317" r:id="rId33"/>
    <p:sldId id="313" r:id="rId34"/>
    <p:sldId id="326" r:id="rId35"/>
    <p:sldId id="327" r:id="rId36"/>
    <p:sldId id="314" r:id="rId37"/>
    <p:sldId id="315" r:id="rId38"/>
    <p:sldId id="316" r:id="rId39"/>
    <p:sldId id="282" r:id="rId40"/>
    <p:sldId id="309" r:id="rId41"/>
    <p:sldId id="306" r:id="rId42"/>
    <p:sldId id="307" r:id="rId43"/>
    <p:sldId id="321" r:id="rId44"/>
    <p:sldId id="324" r:id="rId45"/>
    <p:sldId id="318" r:id="rId46"/>
    <p:sldId id="320" r:id="rId47"/>
    <p:sldId id="310" r:id="rId48"/>
    <p:sldId id="308" r:id="rId49"/>
  </p:sldIdLst>
  <p:sldSz cx="9144000" cy="6858000" type="screen4x3"/>
  <p:notesSz cx="9144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CE0"/>
    <a:srgbClr val="FF3399"/>
    <a:srgbClr val="6600FF"/>
    <a:srgbClr val="5F8D61"/>
    <a:srgbClr val="66FF33"/>
    <a:srgbClr val="FFCC66"/>
    <a:srgbClr val="CC0000"/>
    <a:srgbClr val="04012F"/>
    <a:srgbClr val="A7C204"/>
    <a:srgbClr val="93A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2000" autoAdjust="0"/>
  </p:normalViewPr>
  <p:slideViewPr>
    <p:cSldViewPr>
      <p:cViewPr varScale="1">
        <p:scale>
          <a:sx n="73" d="100"/>
          <a:sy n="73" d="100"/>
        </p:scale>
        <p:origin x="12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37125410605547"/>
          <c:y val="0.212350881886468"/>
          <c:w val="0.67017964901240945"/>
          <c:h val="0.656421045037625"/>
        </c:manualLayout>
      </c:layout>
      <c:pie3DChart>
        <c:varyColors val="1"/>
        <c:ser>
          <c:idx val="0"/>
          <c:order val="0"/>
          <c:explosion val="27"/>
          <c:dLbls>
            <c:dLbl>
              <c:idx val="0"/>
              <c:layout>
                <c:manualLayout>
                  <c:x val="5.6294059569901037E-2"/>
                  <c:y val="-8.59965805958227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B3-43B5-895D-037D81C8CD37}"/>
                </c:ext>
              </c:extLst>
            </c:dLbl>
            <c:dLbl>
              <c:idx val="1"/>
              <c:layout>
                <c:manualLayout>
                  <c:x val="0.11532012690413858"/>
                  <c:y val="-0.15297619954832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Приходи и доходи от собственост,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3 </a:t>
                    </a:r>
                    <a:r>
                      <a:rPr lang="ru-RU" b="1" dirty="0"/>
                      <a:t>615 221, 5%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B3-43B5-895D-037D81C8CD37}"/>
                </c:ext>
              </c:extLst>
            </c:dLbl>
            <c:dLbl>
              <c:idx val="2"/>
              <c:layout>
                <c:manualLayout>
                  <c:x val="0.11308337598592814"/>
                  <c:y val="-0.13661342823380371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Общински такси,</a:t>
                    </a:r>
                  </a:p>
                  <a:p>
                    <a:r>
                      <a:rPr lang="ru-RU" b="1"/>
                      <a:t> 8 484 500, 11%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B3-43B5-895D-037D81C8CD37}"/>
                </c:ext>
              </c:extLst>
            </c:dLbl>
            <c:dLbl>
              <c:idx val="3"/>
              <c:layout>
                <c:manualLayout>
                  <c:x val="-0.11500700899135138"/>
                  <c:y val="-0.1700051004433851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err="1"/>
                      <a:t>Глоби, санкции и наказ. лихви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660 </a:t>
                    </a:r>
                    <a:r>
                      <a:rPr lang="ru-RU" b="1" dirty="0"/>
                      <a:t>000, 1%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B3-43B5-895D-037D81C8CD37}"/>
                </c:ext>
              </c:extLst>
            </c:dLbl>
            <c:dLbl>
              <c:idx val="4"/>
              <c:layout>
                <c:manualLayout>
                  <c:x val="4.8182858235014656E-2"/>
                  <c:y val="-7.8484425251451162E-2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Др. приходи, вкл. внесени данъци, </a:t>
                    </a:r>
                  </a:p>
                  <a:p>
                    <a:r>
                      <a:rPr lang="ru-RU" b="1"/>
                      <a:t>-393 302, -2%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B3-43B5-895D-037D81C8CD37}"/>
                </c:ext>
              </c:extLst>
            </c:dLbl>
            <c:dLbl>
              <c:idx val="5"/>
              <c:layout>
                <c:manualLayout>
                  <c:x val="-5.8844692732433369E-8"/>
                  <c:y val="4.543696082830631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ru-RU" b="1" dirty="0"/>
                      <a:t>Приходи от продажба на нефинансови активи и концесии, </a:t>
                    </a:r>
                    <a:endParaRPr lang="ru-RU" b="1" dirty="0" smtClean="0"/>
                  </a:p>
                  <a:p>
                    <a:pPr>
                      <a:defRPr b="1"/>
                    </a:pPr>
                    <a:r>
                      <a:rPr lang="ru-RU" b="1" dirty="0" smtClean="0"/>
                      <a:t>3 </a:t>
                    </a:r>
                    <a:r>
                      <a:rPr lang="ru-RU" b="1" dirty="0"/>
                      <a:t>279 200, 4%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12647901721828"/>
                      <c:h val="0.156808334427487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B3-43B5-895D-037D81C8CD37}"/>
                </c:ext>
              </c:extLst>
            </c:dLbl>
            <c:dLbl>
              <c:idx val="6"/>
              <c:layout>
                <c:manualLayout>
                  <c:x val="-7.4975199904249046E-3"/>
                  <c:y val="0.2017077467582967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ru-RU" b="1" dirty="0"/>
                      <a:t>Обща субсидия от ЦБ за общините , </a:t>
                    </a:r>
                    <a:endParaRPr lang="ru-RU" b="1" dirty="0" smtClean="0"/>
                  </a:p>
                  <a:p>
                    <a:pPr>
                      <a:defRPr b="1"/>
                    </a:pPr>
                    <a:r>
                      <a:rPr lang="ru-RU" b="1" dirty="0" smtClean="0"/>
                      <a:t>43 </a:t>
                    </a:r>
                    <a:r>
                      <a:rPr lang="ru-RU" b="1" dirty="0"/>
                      <a:t>121 378, 56%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08031488501217"/>
                      <c:h val="0.130776775163509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AB3-43B5-895D-037D81C8CD37}"/>
                </c:ext>
              </c:extLst>
            </c:dLbl>
            <c:dLbl>
              <c:idx val="7"/>
              <c:layout>
                <c:manualLayout>
                  <c:x val="0.17698233623759327"/>
                  <c:y val="0.131921120539213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AB3-43B5-895D-037D81C8CD37}"/>
                </c:ext>
              </c:extLst>
            </c:dLbl>
            <c:dLbl>
              <c:idx val="8"/>
              <c:layout>
                <c:manualLayout>
                  <c:x val="-2.170191971147218E-2"/>
                  <c:y val="0.1626577927127866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Целеви трансфери от ЦБ за капиталови разходи, </a:t>
                    </a:r>
                  </a:p>
                  <a:p>
                    <a:r>
                      <a:rPr lang="ru-RU" b="1"/>
                      <a:t>636 100, 1%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AB3-43B5-895D-037D81C8CD37}"/>
                </c:ext>
              </c:extLst>
            </c:dLbl>
            <c:dLbl>
              <c:idx val="9"/>
              <c:layout>
                <c:manualLayout>
                  <c:x val="-0.11957241563230446"/>
                  <c:y val="6.29722599364861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AB3-43B5-895D-037D81C8CD37}"/>
                </c:ext>
              </c:extLst>
            </c:dLbl>
            <c:dLbl>
              <c:idx val="10"/>
              <c:layout>
                <c:manualLayout>
                  <c:x val="-0.16188822262312463"/>
                  <c:y val="-4.00496625916023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AB3-43B5-895D-037D81C8CD37}"/>
                </c:ext>
              </c:extLst>
            </c:dLbl>
            <c:dLbl>
              <c:idx val="11"/>
              <c:layout>
                <c:manualLayout>
                  <c:x val="-6.0204770115558033E-2"/>
                  <c:y val="-8.23084953042735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85741697250212"/>
                      <c:h val="0.16374444074803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4AB3-43B5-895D-037D81C8CD37}"/>
                </c:ext>
              </c:extLst>
            </c:dLbl>
            <c:dLbl>
              <c:idx val="12"/>
              <c:layout>
                <c:manualLayout>
                  <c:x val="3.7267756180075599E-2"/>
                  <c:y val="-0.15505095393441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AB3-43B5-895D-037D81C8C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Лист2!$B$10:$B$22</c:f>
              <c:strCache>
                <c:ptCount val="13"/>
                <c:pt idx="0">
                  <c:v>Данъчни приходи</c:v>
                </c:pt>
                <c:pt idx="1">
                  <c:v>Приходи и доходи от собственост</c:v>
                </c:pt>
                <c:pt idx="2">
                  <c:v>Приходи от такси</c:v>
                </c:pt>
                <c:pt idx="3">
                  <c:v>Глоби, санкции и наказателни лихви </c:v>
                </c:pt>
                <c:pt idx="4">
                  <c:v>Др. приходи, вкл. внесени данъци </c:v>
                </c:pt>
                <c:pt idx="5">
                  <c:v>Приходи от продажба на нефинансови активи и концесии</c:v>
                </c:pt>
                <c:pt idx="6">
                  <c:v>Помощи и дарения</c:v>
                </c:pt>
                <c:pt idx="7">
                  <c:v>Обща субсидия от ЦБ за общините §31-11</c:v>
                </c:pt>
                <c:pt idx="8">
                  <c:v>Обща изравнителна субсидия от ЦБ за общините §31-12</c:v>
                </c:pt>
                <c:pt idx="9">
                  <c:v>Целеви трансфери от ЦБ за капиталови разходи §31-13</c:v>
                </c:pt>
                <c:pt idx="10">
                  <c:v>Други получени целеви трансфери от РБ §31-18</c:v>
                </c:pt>
                <c:pt idx="11">
                  <c:v>Други получени целеви трансфери от РБ §31-28</c:v>
                </c:pt>
                <c:pt idx="12">
                  <c:v>Други трансфери §61;62;64</c:v>
                </c:pt>
              </c:strCache>
            </c:strRef>
          </c:cat>
          <c:val>
            <c:numRef>
              <c:f>Лист2!$C$10:$C$22</c:f>
              <c:numCache>
                <c:formatCode>#,##0</c:formatCode>
                <c:ptCount val="13"/>
                <c:pt idx="0">
                  <c:v>741265</c:v>
                </c:pt>
                <c:pt idx="1">
                  <c:v>1052505</c:v>
                </c:pt>
                <c:pt idx="2">
                  <c:v>857371</c:v>
                </c:pt>
                <c:pt idx="3">
                  <c:v>70092</c:v>
                </c:pt>
                <c:pt idx="4">
                  <c:v>-124904</c:v>
                </c:pt>
                <c:pt idx="5">
                  <c:v>315151</c:v>
                </c:pt>
                <c:pt idx="6">
                  <c:v>32606</c:v>
                </c:pt>
                <c:pt idx="7">
                  <c:v>7152102</c:v>
                </c:pt>
                <c:pt idx="8">
                  <c:v>1308400</c:v>
                </c:pt>
                <c:pt idx="9">
                  <c:v>389052</c:v>
                </c:pt>
                <c:pt idx="10">
                  <c:v>433250</c:v>
                </c:pt>
                <c:pt idx="11">
                  <c:v>402846</c:v>
                </c:pt>
                <c:pt idx="12">
                  <c:v>-67555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B3-43B5-895D-037D81C8C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588134267122685E-3"/>
                  <c:y val="-2.1749934664566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19-438D-B429-3691F71E7877}"/>
                </c:ext>
              </c:extLst>
            </c:dLbl>
            <c:dLbl>
              <c:idx val="1"/>
              <c:layout>
                <c:manualLayout>
                  <c:x val="4.5441100700341587E-3"/>
                  <c:y val="-1.087496733228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19-438D-B429-3691F71E7877}"/>
                </c:ext>
              </c:extLst>
            </c:dLbl>
            <c:dLbl>
              <c:idx val="2"/>
              <c:layout>
                <c:manualLayout>
                  <c:x val="6.0588134267122113E-3"/>
                  <c:y val="7.9748839171347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19-438D-B429-3691F71E7877}"/>
                </c:ext>
              </c:extLst>
            </c:dLbl>
            <c:dLbl>
              <c:idx val="5"/>
              <c:layout>
                <c:manualLayout>
                  <c:x val="6.0588134267122685E-3"/>
                  <c:y val="-2.1749934664566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19-438D-B429-3691F71E7877}"/>
                </c:ext>
              </c:extLst>
            </c:dLbl>
            <c:dLbl>
              <c:idx val="6"/>
              <c:layout>
                <c:manualLayout>
                  <c:x val="-2.2720550350170895E-2"/>
                  <c:y val="4.349986932913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CA-4263-A64B-E7E0E1660ED0}"/>
                </c:ext>
              </c:extLst>
            </c:dLbl>
            <c:dLbl>
              <c:idx val="7"/>
              <c:layout>
                <c:manualLayout>
                  <c:x val="6.05881342671221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19-438D-B429-3691F71E7877}"/>
                </c:ext>
              </c:extLst>
            </c:dLbl>
            <c:dLbl>
              <c:idx val="8"/>
              <c:layout>
                <c:manualLayout>
                  <c:x val="1.8176440280136635E-2"/>
                  <c:y val="-2.17499346645664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CA-4263-A64B-E7E0E1660ED0}"/>
                </c:ext>
              </c:extLst>
            </c:dLbl>
            <c:spPr>
              <a:noFill/>
              <a:ln w="243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Други разходи</c:v>
                </c:pt>
                <c:pt idx="1">
                  <c:v>Икономически дейности и услуги</c:v>
                </c:pt>
                <c:pt idx="2">
                  <c:v>Почивно дело,култура, рел.дейности</c:v>
                </c:pt>
                <c:pt idx="3">
                  <c:v>Жил.строит., БКС опазв. на околн.среда</c:v>
                </c:pt>
                <c:pt idx="4">
                  <c:v>Соц. осигуряване и грижи</c:v>
                </c:pt>
                <c:pt idx="5">
                  <c:v>Здравеопазване</c:v>
                </c:pt>
                <c:pt idx="6">
                  <c:v>Образование</c:v>
                </c:pt>
                <c:pt idx="7">
                  <c:v>Отбрана и сигурност</c:v>
                </c:pt>
                <c:pt idx="8">
                  <c:v>Общи държавни служби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36685</c:v>
                </c:pt>
                <c:pt idx="1">
                  <c:v>519821</c:v>
                </c:pt>
                <c:pt idx="2">
                  <c:v>874971</c:v>
                </c:pt>
                <c:pt idx="3">
                  <c:v>2366241</c:v>
                </c:pt>
                <c:pt idx="4">
                  <c:v>1163851</c:v>
                </c:pt>
                <c:pt idx="5">
                  <c:v>213680</c:v>
                </c:pt>
                <c:pt idx="6">
                  <c:v>5662608</c:v>
                </c:pt>
                <c:pt idx="7">
                  <c:v>120948</c:v>
                </c:pt>
                <c:pt idx="8">
                  <c:v>2390023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5-46E3-B8EA-62ADFDC99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173312"/>
        <c:axId val="90960256"/>
        <c:axId val="0"/>
      </c:bar3DChart>
      <c:catAx>
        <c:axId val="10017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90960256"/>
        <c:crosses val="autoZero"/>
        <c:auto val="1"/>
        <c:lblAlgn val="ctr"/>
        <c:lblOffset val="100"/>
        <c:noMultiLvlLbl val="0"/>
      </c:catAx>
      <c:valAx>
        <c:axId val="9096025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0017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>
                <a:solidFill>
                  <a:schemeClr val="tx1"/>
                </a:solidFill>
              </a:defRPr>
            </a:pPr>
            <a:r>
              <a:rPr lang="bg-BG" sz="2000" b="1" kern="1200" cap="all" dirty="0" smtClean="0">
                <a:ln/>
                <a:solidFill>
                  <a:schemeClr val="tx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Отчет на бюджет по </a:t>
            </a:r>
          </a:p>
          <a:p>
            <a:pPr algn="ctr">
              <a:defRPr sz="2000">
                <a:solidFill>
                  <a:schemeClr val="tx1"/>
                </a:solidFill>
              </a:defRPr>
            </a:pPr>
            <a:r>
              <a:rPr lang="bg-BG" sz="2000" b="1" kern="1200" cap="all" dirty="0" smtClean="0">
                <a:ln/>
                <a:solidFill>
                  <a:schemeClr val="tx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второстепенни разпоредители</a:t>
            </a:r>
            <a:endParaRPr lang="bg-BG" sz="2000" b="1" kern="1200" cap="all" dirty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3561800087489063"/>
          <c:y val="0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268864829396327"/>
          <c:y val="0.10893671624380284"/>
          <c:w val="0.66716579177602797"/>
          <c:h val="0.884702974628171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invertIfNegative val="0"/>
          <c:dLbls>
            <c:dLbl>
              <c:idx val="12"/>
              <c:layout>
                <c:manualLayout>
                  <c:x val="-4.1311726124524717E-2"/>
                  <c:y val="2.697412705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56-49AF-A396-08F934DB28AD}"/>
                </c:ext>
              </c:extLst>
            </c:dLbl>
            <c:spPr>
              <a:noFill/>
              <a:ln w="243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БКС гр.Тутракан</c:v>
                </c:pt>
                <c:pt idx="1">
                  <c:v>ДГ"Патиланчо" гр. Тутракан</c:v>
                </c:pt>
                <c:pt idx="2">
                  <c:v>ДГ"Полет" гр. Тутракан</c:v>
                </c:pt>
                <c:pt idx="3">
                  <c:v>ДГ"Славянка" гр. Тутракан</c:v>
                </c:pt>
                <c:pt idx="4">
                  <c:v>Дом за стари хора</c:v>
                </c:pt>
                <c:pt idx="5">
                  <c:v>Исторически музей</c:v>
                </c:pt>
                <c:pt idx="6">
                  <c:v>Кметство с.Белица</c:v>
                </c:pt>
                <c:pt idx="7">
                  <c:v>Кметство с.Нова Черна,Сяново</c:v>
                </c:pt>
                <c:pt idx="8">
                  <c:v>Кметство с.Преславци</c:v>
                </c:pt>
                <c:pt idx="9">
                  <c:v>Кметство с.Цар Самуил</c:v>
                </c:pt>
                <c:pt idx="10">
                  <c:v>Кметство с.Шуменци</c:v>
                </c:pt>
                <c:pt idx="11">
                  <c:v>Кметство Старо село</c:v>
                </c:pt>
                <c:pt idx="12">
                  <c:v>Общинска администрация гр.Тутракан</c:v>
                </c:pt>
                <c:pt idx="13">
                  <c:v>ОУ"Св.Св.Кирил и Методий" с.Нова Черна</c:v>
                </c:pt>
                <c:pt idx="14">
                  <c:v>ОУ"Стефан Караджа" с.Цар Самуил</c:v>
                </c:pt>
                <c:pt idx="15">
                  <c:v>СУ "Йордан Йовков" гр.Тутракан</c:v>
                </c:pt>
                <c:pt idx="16">
                  <c:v>СУ "Христо Ботев" гр.Тутракан</c:v>
                </c:pt>
                <c:pt idx="17">
                  <c:v>ЦНСТ "Мечта" гр.Тутракан</c:v>
                </c:pt>
                <c:pt idx="18">
                  <c:v>ЦОП гр.Тутракан</c:v>
                </c:pt>
                <c:pt idx="19">
                  <c:v>ЦСРИ "Надежда" гр.Тутракан</c:v>
                </c:pt>
              </c:strCache>
            </c:strRef>
          </c:cat>
          <c:val>
            <c:numRef>
              <c:f>Лист1!$B$2:$B$21</c:f>
              <c:numCache>
                <c:formatCode>#,##0</c:formatCode>
                <c:ptCount val="20"/>
                <c:pt idx="0">
                  <c:v>273732</c:v>
                </c:pt>
                <c:pt idx="1">
                  <c:v>488071</c:v>
                </c:pt>
                <c:pt idx="2">
                  <c:v>515927</c:v>
                </c:pt>
                <c:pt idx="3">
                  <c:v>552608</c:v>
                </c:pt>
                <c:pt idx="4">
                  <c:v>325945</c:v>
                </c:pt>
                <c:pt idx="5">
                  <c:v>260307</c:v>
                </c:pt>
                <c:pt idx="6">
                  <c:v>72050</c:v>
                </c:pt>
                <c:pt idx="7">
                  <c:v>121575</c:v>
                </c:pt>
                <c:pt idx="8">
                  <c:v>64370</c:v>
                </c:pt>
                <c:pt idx="9">
                  <c:v>105577</c:v>
                </c:pt>
                <c:pt idx="10">
                  <c:v>65630</c:v>
                </c:pt>
                <c:pt idx="11">
                  <c:v>90714</c:v>
                </c:pt>
                <c:pt idx="12">
                  <c:v>6324318</c:v>
                </c:pt>
                <c:pt idx="13">
                  <c:v>338173</c:v>
                </c:pt>
                <c:pt idx="14">
                  <c:v>221330</c:v>
                </c:pt>
                <c:pt idx="15">
                  <c:v>1520144</c:v>
                </c:pt>
                <c:pt idx="16">
                  <c:v>1749162</c:v>
                </c:pt>
                <c:pt idx="17">
                  <c:v>152286</c:v>
                </c:pt>
                <c:pt idx="18">
                  <c:v>45678</c:v>
                </c:pt>
                <c:pt idx="19">
                  <c:v>61230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6-49AF-A396-08F934DB2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089152"/>
        <c:axId val="101056512"/>
        <c:axId val="0"/>
      </c:bar3DChart>
      <c:catAx>
        <c:axId val="9108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34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101056512"/>
        <c:crosses val="autoZero"/>
        <c:auto val="1"/>
        <c:lblAlgn val="ctr"/>
        <c:lblOffset val="100"/>
        <c:noMultiLvlLbl val="0"/>
      </c:catAx>
      <c:valAx>
        <c:axId val="10105651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9108915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:spPr>
    </c:plotArea>
    <c:plotVisOnly val="1"/>
    <c:dispBlanksAs val="gap"/>
    <c:showDLblsOverMax val="0"/>
  </c:chart>
  <c:txPr>
    <a:bodyPr/>
    <a:lstStyle/>
    <a:p>
      <a:pPr>
        <a:defRPr sz="17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bg-BG" sz="2000" b="1" i="0" u="none" strike="noStrike" kern="1200" cap="all" baseline="0" dirty="0" smtClean="0">
                <a:ln/>
                <a:solidFill>
                  <a:schemeClr val="tx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bg-BG" sz="2000" b="1" i="0" u="none" strike="noStrike" kern="1200" cap="all" baseline="0" dirty="0" smtClean="0">
                <a:ln/>
                <a:solidFill>
                  <a:schemeClr val="tx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Отчет на бюджет по кметства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659142607174103"/>
          <c:y val="7.9620443277923586E-2"/>
          <c:w val="0.70813079615048125"/>
          <c:h val="0.9203795567220763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0B-46A9-853C-BF6CA86277D7}"/>
                </c:ext>
              </c:extLst>
            </c:dLbl>
            <c:dLbl>
              <c:idx val="1"/>
              <c:layout>
                <c:manualLayout>
                  <c:x val="1.9444444444444545E-2"/>
                  <c:y val="-1.1111111111111112E-2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0B-46A9-853C-BF6CA86277D7}"/>
                </c:ext>
              </c:extLst>
            </c:dLbl>
            <c:dLbl>
              <c:idx val="2"/>
              <c:layout>
                <c:manualLayout>
                  <c:x val="1.6666666666666666E-2"/>
                  <c:y val="-3.7037037037037038E-3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0B-46A9-853C-BF6CA86277D7}"/>
                </c:ext>
              </c:extLst>
            </c:dLbl>
            <c:dLbl>
              <c:idx val="3"/>
              <c:layout>
                <c:manualLayout>
                  <c:x val="8.3333333333333332E-3"/>
                  <c:y val="-5.5555555555555558E-3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00B-46A9-853C-BF6CA86277D7}"/>
                </c:ext>
              </c:extLst>
            </c:dLbl>
            <c:dLbl>
              <c:idx val="4"/>
              <c:layout>
                <c:manualLayout>
                  <c:x val="1.1111111111111112E-2"/>
                  <c:y val="-7.4074074074074077E-3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0B-46A9-853C-BF6CA86277D7}"/>
                </c:ext>
              </c:extLst>
            </c:dLbl>
            <c:dLbl>
              <c:idx val="5"/>
              <c:layout>
                <c:manualLayout>
                  <c:x val="1.6666666666666666E-2"/>
                  <c:y val="-9.2592592592592587E-3"/>
                </c:manualLayout>
              </c:layout>
              <c:spPr>
                <a:noFill/>
                <a:ln w="243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72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0B-46A9-853C-BF6CA86277D7}"/>
                </c:ext>
              </c:extLst>
            </c:dLbl>
            <c:dLbl>
              <c:idx val="12"/>
              <c:layout>
                <c:manualLayout>
                  <c:x val="-4.1311726124524717E-2"/>
                  <c:y val="2.697412705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56-49AF-A396-08F934DB28AD}"/>
                </c:ext>
              </c:extLst>
            </c:dLbl>
            <c:spPr>
              <a:noFill/>
              <a:ln w="243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Кметство с.Белица</c:v>
                </c:pt>
                <c:pt idx="1">
                  <c:v>Кметство с.Нова Черна,Сяново</c:v>
                </c:pt>
                <c:pt idx="2">
                  <c:v>Кметство с.Преславци</c:v>
                </c:pt>
                <c:pt idx="3">
                  <c:v>Кметство с.Цар Самуил</c:v>
                </c:pt>
                <c:pt idx="4">
                  <c:v>Кметство с.Шуменци</c:v>
                </c:pt>
                <c:pt idx="5">
                  <c:v>Кметство Старо село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72050</c:v>
                </c:pt>
                <c:pt idx="1">
                  <c:v>121575</c:v>
                </c:pt>
                <c:pt idx="2">
                  <c:v>64370</c:v>
                </c:pt>
                <c:pt idx="3">
                  <c:v>105577</c:v>
                </c:pt>
                <c:pt idx="4">
                  <c:v>65630</c:v>
                </c:pt>
                <c:pt idx="5">
                  <c:v>90714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6-49AF-A396-08F934DB2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98624"/>
        <c:axId val="101100160"/>
        <c:axId val="0"/>
      </c:bar3DChart>
      <c:catAx>
        <c:axId val="10109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34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101100160"/>
        <c:crosses val="autoZero"/>
        <c:auto val="1"/>
        <c:lblAlgn val="ctr"/>
        <c:lblOffset val="100"/>
        <c:noMultiLvlLbl val="0"/>
      </c:catAx>
      <c:valAx>
        <c:axId val="10110016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01098624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:spPr>
    </c:plotArea>
    <c:plotVisOnly val="1"/>
    <c:dispBlanksAs val="gap"/>
    <c:showDLblsOverMax val="0"/>
  </c:chart>
  <c:spPr>
    <a:noFill/>
    <a:scene3d>
      <a:camera prst="orthographicFront"/>
      <a:lightRig rig="threePt" dir="t"/>
    </a:scene3d>
    <a:sp3d prstMaterial="metal"/>
  </c:spPr>
  <c:txPr>
    <a:bodyPr/>
    <a:lstStyle/>
    <a:p>
      <a:pPr>
        <a:defRPr sz="17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90258779600929"/>
          <c:y val="0.14058345369033073"/>
          <c:w val="0.45532090958918775"/>
          <c:h val="0.744955436361453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%-но съотношение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6C-40E9-A838-239B69A895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6C-40E9-A838-239B69A895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6C-40E9-A838-239B69A895C1}"/>
              </c:ext>
            </c:extLst>
          </c:dPt>
          <c:dLbls>
            <c:dLbl>
              <c:idx val="0"/>
              <c:layout>
                <c:manualLayout>
                  <c:x val="-0.12691119131627457"/>
                  <c:y val="-0.122021627226604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E6C-40E9-A838-239B69A895C1}"/>
                </c:ext>
              </c:extLst>
            </c:dLbl>
            <c:dLbl>
              <c:idx val="1"/>
              <c:layout>
                <c:manualLayout>
                  <c:x val="0.11008818636354956"/>
                  <c:y val="-6.7711612289992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E6C-40E9-A838-239B69A895C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E6C-40E9-A838-239B69A895C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0E9-A838-239B69A89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Основен ремонт §51-00</c:v>
                </c:pt>
                <c:pt idx="1">
                  <c:v>Придобиване на ДМА §52-00</c:v>
                </c:pt>
                <c:pt idx="2">
                  <c:v>Придобиване на не ДМА §53-00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0.54659999999999997</c:v>
                </c:pt>
                <c:pt idx="1">
                  <c:v>0.44770000000000004</c:v>
                </c:pt>
                <c:pt idx="2">
                  <c:v>5.7000000000000019E-3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3-422F-B948-ECA48E9EA5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ayout>
        <c:manualLayout>
          <c:xMode val="edge"/>
          <c:yMode val="edge"/>
          <c:x val="0.51717994039655502"/>
          <c:y val="0.18512634398647063"/>
          <c:w val="0.48100603560704863"/>
          <c:h val="0.32887827278450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D11E4-64B2-416D-B7C3-E1CEC54745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961FB64-9170-4C30-9D3B-77FB1EF49196}">
      <dgm:prSet custT="1"/>
      <dgm:spPr/>
      <dgm:t>
        <a:bodyPr/>
        <a:lstStyle/>
        <a:p>
          <a:pPr rtl="0"/>
          <a:r>
            <a:rPr lang="ru-RU" sz="2000" b="1" dirty="0" smtClean="0"/>
            <a:t>§51-00 ОСНОВЕН РЕМОНТ   </a:t>
          </a:r>
        </a:p>
        <a:p>
          <a:pPr rtl="0"/>
          <a:r>
            <a:rPr lang="ru-RU" sz="1600" b="1" dirty="0" smtClean="0"/>
            <a:t>3 552 822 ЛВ.</a:t>
          </a:r>
          <a:endParaRPr lang="en-US" sz="1600" dirty="0"/>
        </a:p>
      </dgm:t>
    </dgm:pt>
    <dgm:pt modelId="{D70D323B-AA68-415A-8E49-3C960AC4A9F2}" type="parTrans" cxnId="{E1CEFD85-239A-42BE-8006-16CC188F7728}">
      <dgm:prSet/>
      <dgm:spPr/>
      <dgm:t>
        <a:bodyPr/>
        <a:lstStyle/>
        <a:p>
          <a:endParaRPr lang="bg-BG"/>
        </a:p>
      </dgm:t>
    </dgm:pt>
    <dgm:pt modelId="{F419F844-7EE3-4E47-8D10-40C753E477F0}" type="sibTrans" cxnId="{E1CEFD85-239A-42BE-8006-16CC188F7728}">
      <dgm:prSet/>
      <dgm:spPr/>
      <dgm:t>
        <a:bodyPr/>
        <a:lstStyle/>
        <a:p>
          <a:endParaRPr lang="bg-BG"/>
        </a:p>
      </dgm:t>
    </dgm:pt>
    <dgm:pt modelId="{2E150514-1363-4CBA-A4E7-44DD9F5AE16F}">
      <dgm:prSet custT="1"/>
      <dgm:spPr/>
      <dgm:t>
        <a:bodyPr/>
        <a:lstStyle/>
        <a:p>
          <a:pPr rtl="0"/>
          <a:r>
            <a:rPr lang="ru-RU" sz="1600" b="1" dirty="0" smtClean="0"/>
            <a:t>Ремонт на </a:t>
          </a:r>
          <a:r>
            <a:rPr lang="ru-RU" sz="1600" b="1" dirty="0" err="1" smtClean="0"/>
            <a:t>сградата</a:t>
          </a:r>
          <a:r>
            <a:rPr lang="ru-RU" sz="1600" b="1" dirty="0" smtClean="0"/>
            <a:t> на Общ. администрация</a:t>
          </a:r>
          <a:r>
            <a:rPr lang="en-US" sz="1600" b="1" dirty="0" smtClean="0"/>
            <a:t>  </a:t>
          </a:r>
          <a:r>
            <a:rPr lang="bg-BG" sz="1600" b="1" dirty="0" smtClean="0"/>
            <a:t>     </a:t>
          </a:r>
          <a:r>
            <a:rPr lang="en-US" sz="1600" b="1" dirty="0" smtClean="0"/>
            <a:t>42</a:t>
          </a:r>
          <a:r>
            <a:rPr lang="bg-BG" sz="1600" b="1" dirty="0" smtClean="0"/>
            <a:t> </a:t>
          </a:r>
          <a:r>
            <a:rPr lang="en-US" sz="1600" b="1" dirty="0" smtClean="0"/>
            <a:t>628</a:t>
          </a:r>
          <a:r>
            <a:rPr lang="bg-BG" sz="1600" b="1" dirty="0" smtClean="0"/>
            <a:t> лв.</a:t>
          </a:r>
          <a:endParaRPr lang="en-US" sz="1600" dirty="0"/>
        </a:p>
      </dgm:t>
    </dgm:pt>
    <dgm:pt modelId="{72E4204C-029E-4BA2-86C8-5FAE3AA245E7}" type="parTrans" cxnId="{6204194E-D47D-4CEE-AA08-A8E14CC164F1}">
      <dgm:prSet/>
      <dgm:spPr/>
      <dgm:t>
        <a:bodyPr/>
        <a:lstStyle/>
        <a:p>
          <a:endParaRPr lang="bg-BG"/>
        </a:p>
      </dgm:t>
    </dgm:pt>
    <dgm:pt modelId="{74793712-CEEE-4A8B-BF74-091A6101C49D}" type="sibTrans" cxnId="{6204194E-D47D-4CEE-AA08-A8E14CC164F1}">
      <dgm:prSet/>
      <dgm:spPr/>
      <dgm:t>
        <a:bodyPr/>
        <a:lstStyle/>
        <a:p>
          <a:endParaRPr lang="bg-BG"/>
        </a:p>
      </dgm:t>
    </dgm:pt>
    <dgm:pt modelId="{61DB8D6C-7842-45EE-9487-377F6554B29F}">
      <dgm:prSet custT="1"/>
      <dgm:spPr/>
      <dgm:t>
        <a:bodyPr/>
        <a:lstStyle/>
        <a:p>
          <a:pPr rtl="0"/>
          <a:r>
            <a:rPr lang="ru-RU" sz="1600" b="1" dirty="0" err="1" smtClean="0"/>
            <a:t>Преустройство</a:t>
          </a:r>
          <a:r>
            <a:rPr lang="ru-RU" sz="1600" b="1" dirty="0" smtClean="0"/>
            <a:t> на </a:t>
          </a:r>
          <a:r>
            <a:rPr lang="ru-RU" sz="1600" b="1" dirty="0" err="1" smtClean="0"/>
            <a:t>сградата</a:t>
          </a:r>
          <a:r>
            <a:rPr lang="ru-RU" sz="1600" b="1" dirty="0" smtClean="0"/>
            <a:t> на ул. "</a:t>
          </a:r>
          <a:r>
            <a:rPr lang="ru-RU" sz="1600" b="1" dirty="0" err="1" smtClean="0"/>
            <a:t>Крепостта</a:t>
          </a:r>
          <a:r>
            <a:rPr lang="ru-RU" sz="1600" b="1" dirty="0" smtClean="0"/>
            <a:t>"     62 124 </a:t>
          </a:r>
          <a:r>
            <a:rPr lang="ru-RU" sz="1600" b="1" dirty="0" err="1" smtClean="0"/>
            <a:t>лв</a:t>
          </a:r>
          <a:endParaRPr lang="en-US" sz="1600" dirty="0"/>
        </a:p>
      </dgm:t>
    </dgm:pt>
    <dgm:pt modelId="{B0AB1EE6-CBA4-47C1-A701-2245EC81F04C}" type="parTrans" cxnId="{8D90CA88-1B99-4D2D-B057-E2F0FF7000BB}">
      <dgm:prSet/>
      <dgm:spPr/>
      <dgm:t>
        <a:bodyPr/>
        <a:lstStyle/>
        <a:p>
          <a:endParaRPr lang="bg-BG"/>
        </a:p>
      </dgm:t>
    </dgm:pt>
    <dgm:pt modelId="{FCF19C3B-B6DA-4F3C-81DC-2E32A4FBED1D}" type="sibTrans" cxnId="{8D90CA88-1B99-4D2D-B057-E2F0FF7000BB}">
      <dgm:prSet/>
      <dgm:spPr/>
      <dgm:t>
        <a:bodyPr/>
        <a:lstStyle/>
        <a:p>
          <a:endParaRPr lang="bg-BG"/>
        </a:p>
      </dgm:t>
    </dgm:pt>
    <dgm:pt modelId="{39D03D3C-5986-433E-8400-927017843E61}">
      <dgm:prSet custT="1"/>
      <dgm:spPr/>
      <dgm:t>
        <a:bodyPr/>
        <a:lstStyle/>
        <a:p>
          <a:pPr rtl="0"/>
          <a:r>
            <a:rPr lang="ru-RU" sz="1600" b="1" dirty="0" err="1" smtClean="0"/>
            <a:t>Енергийна</a:t>
          </a:r>
          <a:r>
            <a:rPr lang="ru-RU" sz="1600" b="1" dirty="0" smtClean="0"/>
            <a:t> </a:t>
          </a:r>
          <a:r>
            <a:rPr lang="ru-RU" sz="1600" b="1" dirty="0" err="1" smtClean="0"/>
            <a:t>ефективност</a:t>
          </a:r>
          <a:r>
            <a:rPr lang="ru-RU" sz="1600" b="1" dirty="0" smtClean="0"/>
            <a:t> на РСПБЗН                        9 369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28BDC259-4C4E-4D0D-9DEB-00165F7A315C}" type="parTrans" cxnId="{2B6C6672-BD7C-417F-8480-87D5E69F11D6}">
      <dgm:prSet/>
      <dgm:spPr/>
      <dgm:t>
        <a:bodyPr/>
        <a:lstStyle/>
        <a:p>
          <a:endParaRPr lang="bg-BG"/>
        </a:p>
      </dgm:t>
    </dgm:pt>
    <dgm:pt modelId="{2383171C-8100-4EAC-8BE5-86604C06ADD6}" type="sibTrans" cxnId="{2B6C6672-BD7C-417F-8480-87D5E69F11D6}">
      <dgm:prSet/>
      <dgm:spPr/>
      <dgm:t>
        <a:bodyPr/>
        <a:lstStyle/>
        <a:p>
          <a:endParaRPr lang="bg-BG"/>
        </a:p>
      </dgm:t>
    </dgm:pt>
    <dgm:pt modelId="{490A9628-6BAC-4F42-BF77-F0F21AB2FCDC}">
      <dgm:prSet custT="1"/>
      <dgm:spPr/>
      <dgm:t>
        <a:bodyPr/>
        <a:lstStyle/>
        <a:p>
          <a:pPr rtl="0"/>
          <a:r>
            <a:rPr lang="ru-RU" sz="1600" b="1" dirty="0" smtClean="0"/>
            <a:t>Ремонт на </a:t>
          </a:r>
          <a:r>
            <a:rPr lang="ru-RU" sz="1600" b="1" dirty="0" err="1" smtClean="0"/>
            <a:t>покрив</a:t>
          </a:r>
          <a:r>
            <a:rPr lang="ru-RU" sz="1600" b="1" dirty="0" smtClean="0"/>
            <a:t> на ДГ"Славянка"-</a:t>
          </a:r>
          <a:r>
            <a:rPr lang="ru-RU" sz="1600" b="1" dirty="0" err="1" smtClean="0"/>
            <a:t>Тутракан</a:t>
          </a:r>
          <a:r>
            <a:rPr lang="ru-RU" sz="1600" b="1" dirty="0" smtClean="0"/>
            <a:t>      16 647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3BCFFBC4-794D-42E2-B1D2-552E0360E79E}" type="parTrans" cxnId="{D431DAE6-6B02-4CE5-9A8F-07265DA3D453}">
      <dgm:prSet/>
      <dgm:spPr/>
      <dgm:t>
        <a:bodyPr/>
        <a:lstStyle/>
        <a:p>
          <a:endParaRPr lang="bg-BG"/>
        </a:p>
      </dgm:t>
    </dgm:pt>
    <dgm:pt modelId="{89417956-543C-4F49-BAD6-15E7FBDE44C8}" type="sibTrans" cxnId="{D431DAE6-6B02-4CE5-9A8F-07265DA3D453}">
      <dgm:prSet/>
      <dgm:spPr/>
      <dgm:t>
        <a:bodyPr/>
        <a:lstStyle/>
        <a:p>
          <a:endParaRPr lang="bg-BG"/>
        </a:p>
      </dgm:t>
    </dgm:pt>
    <dgm:pt modelId="{31DBEFD7-E340-4825-B005-AEAAEB610D3C}">
      <dgm:prSet custT="1"/>
      <dgm:spPr/>
      <dgm:t>
        <a:bodyPr/>
        <a:lstStyle/>
        <a:p>
          <a:pPr rtl="0"/>
          <a:r>
            <a:rPr lang="ru-RU" sz="1600" b="1" dirty="0" smtClean="0"/>
            <a:t>Ремонт на </a:t>
          </a:r>
          <a:r>
            <a:rPr lang="ru-RU" sz="1600" b="1" dirty="0" err="1" smtClean="0"/>
            <a:t>улици</a:t>
          </a:r>
          <a:r>
            <a:rPr lang="ru-RU" sz="1600" b="1" dirty="0" smtClean="0"/>
            <a:t>  в </a:t>
          </a:r>
          <a:r>
            <a:rPr lang="ru-RU" sz="1600" b="1" dirty="0" err="1" smtClean="0"/>
            <a:t>Тутракан</a:t>
          </a:r>
          <a:r>
            <a:rPr lang="ru-RU" sz="1600" b="1" dirty="0" smtClean="0"/>
            <a:t>                              507 361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20926C0B-1C84-4A53-B3AD-2A92C0E7BACF}" type="parTrans" cxnId="{0776011A-01C4-484B-84E5-13C0649BE495}">
      <dgm:prSet/>
      <dgm:spPr/>
      <dgm:t>
        <a:bodyPr/>
        <a:lstStyle/>
        <a:p>
          <a:endParaRPr lang="bg-BG"/>
        </a:p>
      </dgm:t>
    </dgm:pt>
    <dgm:pt modelId="{A9ABEBC8-F018-4F9D-9A3F-3A72CAAD0F74}" type="sibTrans" cxnId="{0776011A-01C4-484B-84E5-13C0649BE495}">
      <dgm:prSet/>
      <dgm:spPr/>
      <dgm:t>
        <a:bodyPr/>
        <a:lstStyle/>
        <a:p>
          <a:endParaRPr lang="bg-BG"/>
        </a:p>
      </dgm:t>
    </dgm:pt>
    <dgm:pt modelId="{9929C796-4805-426E-A782-B78F8730B685}">
      <dgm:prSet custT="1"/>
      <dgm:spPr/>
      <dgm:t>
        <a:bodyPr/>
        <a:lstStyle/>
        <a:p>
          <a:pPr rtl="0"/>
          <a:r>
            <a:rPr lang="ru-RU" sz="1600" b="1" dirty="0" smtClean="0"/>
            <a:t>Ремонт на </a:t>
          </a:r>
          <a:r>
            <a:rPr lang="ru-RU" sz="1600" b="1" dirty="0" err="1" smtClean="0"/>
            <a:t>улици</a:t>
          </a:r>
          <a:r>
            <a:rPr lang="ru-RU" sz="1600" b="1" dirty="0" smtClean="0"/>
            <a:t>  в </a:t>
          </a:r>
          <a:r>
            <a:rPr lang="ru-RU" sz="1600" b="1" dirty="0" err="1" smtClean="0"/>
            <a:t>селата</a:t>
          </a:r>
          <a:r>
            <a:rPr lang="ru-RU" sz="1600" b="1" dirty="0" smtClean="0"/>
            <a:t>                                    39 864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BBC51CC9-824B-4248-B70D-4C10F3A0FFE6}" type="parTrans" cxnId="{42094CE1-5ED2-4F7D-8B6C-ABCD2FA976C7}">
      <dgm:prSet/>
      <dgm:spPr/>
      <dgm:t>
        <a:bodyPr/>
        <a:lstStyle/>
        <a:p>
          <a:endParaRPr lang="bg-BG"/>
        </a:p>
      </dgm:t>
    </dgm:pt>
    <dgm:pt modelId="{0F12FC86-46C0-4BF1-A424-F1F27B94D9CC}" type="sibTrans" cxnId="{42094CE1-5ED2-4F7D-8B6C-ABCD2FA976C7}">
      <dgm:prSet/>
      <dgm:spPr/>
      <dgm:t>
        <a:bodyPr/>
        <a:lstStyle/>
        <a:p>
          <a:endParaRPr lang="bg-BG"/>
        </a:p>
      </dgm:t>
    </dgm:pt>
    <dgm:pt modelId="{DDB6E24A-8B06-443D-BBA3-D09E3956904B}">
      <dgm:prSet custT="1"/>
      <dgm:spPr/>
      <dgm:t>
        <a:bodyPr/>
        <a:lstStyle/>
        <a:p>
          <a:pPr rtl="0"/>
          <a:r>
            <a:rPr lang="ru-RU" sz="1600" b="1" dirty="0" err="1" smtClean="0"/>
            <a:t>Жилищен</a:t>
          </a:r>
          <a:r>
            <a:rPr lang="ru-RU" sz="1600" b="1" dirty="0" smtClean="0"/>
            <a:t> блок " </a:t>
          </a:r>
          <a:r>
            <a:rPr lang="ru-RU" sz="1600" b="1" dirty="0" err="1" smtClean="0"/>
            <a:t>Възход</a:t>
          </a:r>
          <a:r>
            <a:rPr lang="ru-RU" sz="1600" b="1" dirty="0" smtClean="0"/>
            <a:t> " 3 и 4                           603 825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27249794-D9FE-4805-9576-6B0E07E60EB5}" type="parTrans" cxnId="{9E240849-CB51-4AC3-9164-156ED6007115}">
      <dgm:prSet/>
      <dgm:spPr/>
      <dgm:t>
        <a:bodyPr/>
        <a:lstStyle/>
        <a:p>
          <a:endParaRPr lang="bg-BG"/>
        </a:p>
      </dgm:t>
    </dgm:pt>
    <dgm:pt modelId="{719C5FAB-73CA-44DC-877D-46F6CC76F80B}" type="sibTrans" cxnId="{9E240849-CB51-4AC3-9164-156ED6007115}">
      <dgm:prSet/>
      <dgm:spPr/>
      <dgm:t>
        <a:bodyPr/>
        <a:lstStyle/>
        <a:p>
          <a:endParaRPr lang="bg-BG"/>
        </a:p>
      </dgm:t>
    </dgm:pt>
    <dgm:pt modelId="{723E2DB4-36DA-409F-877E-20CDEABF45AF}">
      <dgm:prSet custT="1"/>
      <dgm:spPr/>
      <dgm:t>
        <a:bodyPr/>
        <a:lstStyle/>
        <a:p>
          <a:pPr rtl="0"/>
          <a:r>
            <a:rPr lang="ru-RU" sz="1600" b="1" dirty="0" err="1" smtClean="0"/>
            <a:t>Енергийна</a:t>
          </a:r>
          <a:r>
            <a:rPr lang="ru-RU" sz="1600" b="1" dirty="0" smtClean="0"/>
            <a:t> </a:t>
          </a:r>
          <a:r>
            <a:rPr lang="ru-RU" sz="1600" b="1" dirty="0" err="1" smtClean="0"/>
            <a:t>ефективност</a:t>
          </a:r>
          <a:r>
            <a:rPr lang="ru-RU" sz="1600" b="1" dirty="0" smtClean="0"/>
            <a:t> на </a:t>
          </a:r>
          <a:r>
            <a:rPr lang="ru-RU" sz="1600" b="1" dirty="0" err="1" smtClean="0"/>
            <a:t>многоф</a:t>
          </a:r>
          <a:r>
            <a:rPr lang="ru-RU" sz="1600" b="1" dirty="0" smtClean="0"/>
            <a:t>. </a:t>
          </a:r>
          <a:r>
            <a:rPr lang="ru-RU" sz="1600" b="1" dirty="0" err="1" smtClean="0"/>
            <a:t>къщи</a:t>
          </a:r>
          <a:r>
            <a:rPr lang="ru-RU" sz="1600" b="1" dirty="0" smtClean="0"/>
            <a:t>      1 231 907 </a:t>
          </a:r>
          <a:r>
            <a:rPr lang="ru-RU" sz="1600" b="1" dirty="0" err="1" smtClean="0"/>
            <a:t>лв</a:t>
          </a:r>
          <a:r>
            <a:rPr lang="ru-RU" sz="1600" b="1" dirty="0" smtClean="0"/>
            <a:t>.</a:t>
          </a:r>
          <a:endParaRPr lang="en-US" sz="1600" dirty="0"/>
        </a:p>
      </dgm:t>
    </dgm:pt>
    <dgm:pt modelId="{A6BF4A8E-D4B5-453B-855E-AA7097B6590D}" type="parTrans" cxnId="{B52EDA16-03FC-4B23-AA55-7EAA1756E205}">
      <dgm:prSet/>
      <dgm:spPr/>
      <dgm:t>
        <a:bodyPr/>
        <a:lstStyle/>
        <a:p>
          <a:endParaRPr lang="bg-BG"/>
        </a:p>
      </dgm:t>
    </dgm:pt>
    <dgm:pt modelId="{EA90CA15-84D7-44B1-8653-22DC7C0275F6}" type="sibTrans" cxnId="{B52EDA16-03FC-4B23-AA55-7EAA1756E205}">
      <dgm:prSet/>
      <dgm:spPr/>
      <dgm:t>
        <a:bodyPr/>
        <a:lstStyle/>
        <a:p>
          <a:endParaRPr lang="bg-BG"/>
        </a:p>
      </dgm:t>
    </dgm:pt>
    <dgm:pt modelId="{1D7D815E-D9A9-43A7-8441-0EC7ED7D7F58}" type="pres">
      <dgm:prSet presAssocID="{B92D11E4-64B2-416D-B7C3-E1CEC54745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6A9B8C8-F898-4E1F-9F13-3599EB71DF53}" type="pres">
      <dgm:prSet presAssocID="{3961FB64-9170-4C30-9D3B-77FB1EF49196}" presName="linNode" presStyleCnt="0"/>
      <dgm:spPr/>
    </dgm:pt>
    <dgm:pt modelId="{27AD0085-860F-4C4A-A11C-4F08E1513DFC}" type="pres">
      <dgm:prSet presAssocID="{3961FB64-9170-4C30-9D3B-77FB1EF49196}" presName="parentText" presStyleLbl="node1" presStyleIdx="0" presStyleCnt="1" custScaleX="74892" custLinFactNeighborX="-8391" custLinFactNeighborY="-203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812283D-852C-4A07-9954-16615C5B8215}" type="pres">
      <dgm:prSet presAssocID="{3961FB64-9170-4C30-9D3B-77FB1EF49196}" presName="descendantText" presStyleLbl="alignAccFollowNode1" presStyleIdx="0" presStyleCnt="1" custScaleX="186393" custScaleY="125122" custLinFactNeighborX="46" custLinFactNeighborY="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1D89FE9-75C3-4803-B026-B51A40C13B84}" type="presOf" srcId="{2E150514-1363-4CBA-A4E7-44DD9F5AE16F}" destId="{9812283D-852C-4A07-9954-16615C5B8215}" srcOrd="0" destOrd="0" presId="urn:microsoft.com/office/officeart/2005/8/layout/vList5"/>
    <dgm:cxn modelId="{F00CAE22-78AA-4888-B9B8-FDAB075B709B}" type="presOf" srcId="{723E2DB4-36DA-409F-877E-20CDEABF45AF}" destId="{9812283D-852C-4A07-9954-16615C5B8215}" srcOrd="0" destOrd="7" presId="urn:microsoft.com/office/officeart/2005/8/layout/vList5"/>
    <dgm:cxn modelId="{0776011A-01C4-484B-84E5-13C0649BE495}" srcId="{3961FB64-9170-4C30-9D3B-77FB1EF49196}" destId="{31DBEFD7-E340-4825-B005-AEAAEB610D3C}" srcOrd="4" destOrd="0" parTransId="{20926C0B-1C84-4A53-B3AD-2A92C0E7BACF}" sibTransId="{A9ABEBC8-F018-4F9D-9A3F-3A72CAAD0F74}"/>
    <dgm:cxn modelId="{42094CE1-5ED2-4F7D-8B6C-ABCD2FA976C7}" srcId="{3961FB64-9170-4C30-9D3B-77FB1EF49196}" destId="{9929C796-4805-426E-A782-B78F8730B685}" srcOrd="5" destOrd="0" parTransId="{BBC51CC9-824B-4248-B70D-4C10F3A0FFE6}" sibTransId="{0F12FC86-46C0-4BF1-A424-F1F27B94D9CC}"/>
    <dgm:cxn modelId="{9E240849-CB51-4AC3-9164-156ED6007115}" srcId="{3961FB64-9170-4C30-9D3B-77FB1EF49196}" destId="{DDB6E24A-8B06-443D-BBA3-D09E3956904B}" srcOrd="6" destOrd="0" parTransId="{27249794-D9FE-4805-9576-6B0E07E60EB5}" sibTransId="{719C5FAB-73CA-44DC-877D-46F6CC76F80B}"/>
    <dgm:cxn modelId="{D431DAE6-6B02-4CE5-9A8F-07265DA3D453}" srcId="{3961FB64-9170-4C30-9D3B-77FB1EF49196}" destId="{490A9628-6BAC-4F42-BF77-F0F21AB2FCDC}" srcOrd="3" destOrd="0" parTransId="{3BCFFBC4-794D-42E2-B1D2-552E0360E79E}" sibTransId="{89417956-543C-4F49-BAD6-15E7FBDE44C8}"/>
    <dgm:cxn modelId="{85630A92-9AFA-496C-AAC9-66287272EF7F}" type="presOf" srcId="{31DBEFD7-E340-4825-B005-AEAAEB610D3C}" destId="{9812283D-852C-4A07-9954-16615C5B8215}" srcOrd="0" destOrd="4" presId="urn:microsoft.com/office/officeart/2005/8/layout/vList5"/>
    <dgm:cxn modelId="{5A8CF920-C233-4EBB-8E2C-16F3C0A19B91}" type="presOf" srcId="{9929C796-4805-426E-A782-B78F8730B685}" destId="{9812283D-852C-4A07-9954-16615C5B8215}" srcOrd="0" destOrd="5" presId="urn:microsoft.com/office/officeart/2005/8/layout/vList5"/>
    <dgm:cxn modelId="{4DFD74C9-E4EB-45CF-9750-98E69178F6D8}" type="presOf" srcId="{490A9628-6BAC-4F42-BF77-F0F21AB2FCDC}" destId="{9812283D-852C-4A07-9954-16615C5B8215}" srcOrd="0" destOrd="3" presId="urn:microsoft.com/office/officeart/2005/8/layout/vList5"/>
    <dgm:cxn modelId="{C09AEF5A-CB6B-4363-8D12-CC0F01352BC9}" type="presOf" srcId="{B92D11E4-64B2-416D-B7C3-E1CEC54745D1}" destId="{1D7D815E-D9A9-43A7-8441-0EC7ED7D7F58}" srcOrd="0" destOrd="0" presId="urn:microsoft.com/office/officeart/2005/8/layout/vList5"/>
    <dgm:cxn modelId="{5A8D922D-7C1C-41CB-A4DA-D5193F6FEB9B}" type="presOf" srcId="{3961FB64-9170-4C30-9D3B-77FB1EF49196}" destId="{27AD0085-860F-4C4A-A11C-4F08E1513DFC}" srcOrd="0" destOrd="0" presId="urn:microsoft.com/office/officeart/2005/8/layout/vList5"/>
    <dgm:cxn modelId="{E1CEFD85-239A-42BE-8006-16CC188F7728}" srcId="{B92D11E4-64B2-416D-B7C3-E1CEC54745D1}" destId="{3961FB64-9170-4C30-9D3B-77FB1EF49196}" srcOrd="0" destOrd="0" parTransId="{D70D323B-AA68-415A-8E49-3C960AC4A9F2}" sibTransId="{F419F844-7EE3-4E47-8D10-40C753E477F0}"/>
    <dgm:cxn modelId="{09866C7B-4682-468F-8422-DE6438E64C89}" type="presOf" srcId="{61DB8D6C-7842-45EE-9487-377F6554B29F}" destId="{9812283D-852C-4A07-9954-16615C5B8215}" srcOrd="0" destOrd="1" presId="urn:microsoft.com/office/officeart/2005/8/layout/vList5"/>
    <dgm:cxn modelId="{5827DA9D-F1D5-4F42-9E97-50270FCA4312}" type="presOf" srcId="{DDB6E24A-8B06-443D-BBA3-D09E3956904B}" destId="{9812283D-852C-4A07-9954-16615C5B8215}" srcOrd="0" destOrd="6" presId="urn:microsoft.com/office/officeart/2005/8/layout/vList5"/>
    <dgm:cxn modelId="{6204194E-D47D-4CEE-AA08-A8E14CC164F1}" srcId="{3961FB64-9170-4C30-9D3B-77FB1EF49196}" destId="{2E150514-1363-4CBA-A4E7-44DD9F5AE16F}" srcOrd="0" destOrd="0" parTransId="{72E4204C-029E-4BA2-86C8-5FAE3AA245E7}" sibTransId="{74793712-CEEE-4A8B-BF74-091A6101C49D}"/>
    <dgm:cxn modelId="{8F94ADA1-4D33-4E6B-A503-425AB30939E0}" type="presOf" srcId="{39D03D3C-5986-433E-8400-927017843E61}" destId="{9812283D-852C-4A07-9954-16615C5B8215}" srcOrd="0" destOrd="2" presId="urn:microsoft.com/office/officeart/2005/8/layout/vList5"/>
    <dgm:cxn modelId="{8D90CA88-1B99-4D2D-B057-E2F0FF7000BB}" srcId="{3961FB64-9170-4C30-9D3B-77FB1EF49196}" destId="{61DB8D6C-7842-45EE-9487-377F6554B29F}" srcOrd="1" destOrd="0" parTransId="{B0AB1EE6-CBA4-47C1-A701-2245EC81F04C}" sibTransId="{FCF19C3B-B6DA-4F3C-81DC-2E32A4FBED1D}"/>
    <dgm:cxn modelId="{2B6C6672-BD7C-417F-8480-87D5E69F11D6}" srcId="{3961FB64-9170-4C30-9D3B-77FB1EF49196}" destId="{39D03D3C-5986-433E-8400-927017843E61}" srcOrd="2" destOrd="0" parTransId="{28BDC259-4C4E-4D0D-9DEB-00165F7A315C}" sibTransId="{2383171C-8100-4EAC-8BE5-86604C06ADD6}"/>
    <dgm:cxn modelId="{B52EDA16-03FC-4B23-AA55-7EAA1756E205}" srcId="{3961FB64-9170-4C30-9D3B-77FB1EF49196}" destId="{723E2DB4-36DA-409F-877E-20CDEABF45AF}" srcOrd="7" destOrd="0" parTransId="{A6BF4A8E-D4B5-453B-855E-AA7097B6590D}" sibTransId="{EA90CA15-84D7-44B1-8653-22DC7C0275F6}"/>
    <dgm:cxn modelId="{B27C2138-21C3-49C3-9FC5-0AEC14A3CF51}" type="presParOf" srcId="{1D7D815E-D9A9-43A7-8441-0EC7ED7D7F58}" destId="{16A9B8C8-F898-4E1F-9F13-3599EB71DF53}" srcOrd="0" destOrd="0" presId="urn:microsoft.com/office/officeart/2005/8/layout/vList5"/>
    <dgm:cxn modelId="{0F6EA801-E667-4FD1-A05E-8FCCA1B4ADD7}" type="presParOf" srcId="{16A9B8C8-F898-4E1F-9F13-3599EB71DF53}" destId="{27AD0085-860F-4C4A-A11C-4F08E1513DFC}" srcOrd="0" destOrd="0" presId="urn:microsoft.com/office/officeart/2005/8/layout/vList5"/>
    <dgm:cxn modelId="{055CE5DE-2AE3-4BFA-AF34-C96646CF9A26}" type="presParOf" srcId="{16A9B8C8-F898-4E1F-9F13-3599EB71DF53}" destId="{9812283D-852C-4A07-9954-16615C5B82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0FBAB-7D2C-4235-AA70-7982BD2734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EAEA7C3-CA62-4BDB-8DC9-586E03DBAC8F}">
      <dgm:prSet custT="1"/>
      <dgm:spPr/>
      <dgm:t>
        <a:bodyPr/>
        <a:lstStyle/>
        <a:p>
          <a:pPr rtl="0"/>
          <a:r>
            <a:rPr lang="ru-RU" sz="2000" b="1" dirty="0" smtClean="0"/>
            <a:t>§51-00 ОСНОВЕН РЕМОНТ </a:t>
          </a:r>
        </a:p>
        <a:p>
          <a:pPr rtl="0"/>
          <a:r>
            <a:rPr lang="ru-RU" sz="2000" b="1" dirty="0" smtClean="0"/>
            <a:t>3 552 822 ЛВ.</a:t>
          </a:r>
          <a:endParaRPr lang="en-US" sz="2000" dirty="0"/>
        </a:p>
      </dgm:t>
    </dgm:pt>
    <dgm:pt modelId="{41B1BB27-AAA0-416A-AE7C-FF31CCC605BE}" type="parTrans" cxnId="{C4E02698-69B3-4A08-9ACA-1E547AEFECED}">
      <dgm:prSet/>
      <dgm:spPr/>
      <dgm:t>
        <a:bodyPr/>
        <a:lstStyle/>
        <a:p>
          <a:endParaRPr lang="bg-BG"/>
        </a:p>
      </dgm:t>
    </dgm:pt>
    <dgm:pt modelId="{0D24C2BF-7ACB-4D04-BB8A-A98E72470EE5}" type="sibTrans" cxnId="{C4E02698-69B3-4A08-9ACA-1E547AEFECED}">
      <dgm:prSet/>
      <dgm:spPr/>
      <dgm:t>
        <a:bodyPr/>
        <a:lstStyle/>
        <a:p>
          <a:endParaRPr lang="bg-BG"/>
        </a:p>
      </dgm:t>
    </dgm:pt>
    <dgm:pt modelId="{4618B2F4-3178-4E23-A6A3-BCDCF15C4A4F}">
      <dgm:prSet/>
      <dgm:spPr/>
      <dgm:t>
        <a:bodyPr/>
        <a:lstStyle/>
        <a:p>
          <a:pPr algn="l" rtl="0"/>
          <a:r>
            <a:rPr lang="ru-RU" b="1" dirty="0" err="1" smtClean="0"/>
            <a:t>Енерг.ефективност</a:t>
          </a:r>
          <a:r>
            <a:rPr lang="ru-RU" b="1" dirty="0" smtClean="0"/>
            <a:t> на </a:t>
          </a:r>
          <a:r>
            <a:rPr lang="ru-RU" b="1" dirty="0" err="1" smtClean="0"/>
            <a:t>улично</a:t>
          </a:r>
          <a:r>
            <a:rPr lang="ru-RU" b="1" dirty="0" smtClean="0"/>
            <a:t> осветление   21 312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244C961B-2683-4944-921E-128167BD06B7}" type="parTrans" cxnId="{DC0ADA42-EE33-4A49-BB4F-BCCE89845924}">
      <dgm:prSet/>
      <dgm:spPr/>
      <dgm:t>
        <a:bodyPr/>
        <a:lstStyle/>
        <a:p>
          <a:endParaRPr lang="bg-BG"/>
        </a:p>
      </dgm:t>
    </dgm:pt>
    <dgm:pt modelId="{65550E2B-6D90-446D-8669-6D14BADDF535}" type="sibTrans" cxnId="{DC0ADA42-EE33-4A49-BB4F-BCCE89845924}">
      <dgm:prSet/>
      <dgm:spPr/>
      <dgm:t>
        <a:bodyPr/>
        <a:lstStyle/>
        <a:p>
          <a:endParaRPr lang="bg-BG"/>
        </a:p>
      </dgm:t>
    </dgm:pt>
    <dgm:pt modelId="{C0FBA8B0-1133-4382-B986-F2878C073FAD}">
      <dgm:prSet/>
      <dgm:spPr/>
      <dgm:t>
        <a:bodyPr/>
        <a:lstStyle/>
        <a:p>
          <a:pPr algn="l" rtl="0"/>
          <a:r>
            <a:rPr lang="ru-RU" b="1" dirty="0" err="1" smtClean="0"/>
            <a:t>Енерг.ефективност</a:t>
          </a:r>
          <a:r>
            <a:rPr lang="ru-RU" b="1" dirty="0" smtClean="0"/>
            <a:t> в </a:t>
          </a:r>
          <a:r>
            <a:rPr lang="ru-RU" b="1" dirty="0" err="1" smtClean="0"/>
            <a:t>образ.инфраструктура</a:t>
          </a:r>
          <a:r>
            <a:rPr lang="ru-RU" b="1" dirty="0" smtClean="0"/>
            <a:t> в </a:t>
          </a:r>
          <a:r>
            <a:rPr lang="ru-RU" b="1" dirty="0" err="1" smtClean="0"/>
            <a:t>гр.Тутракан</a:t>
          </a:r>
          <a:r>
            <a:rPr lang="ru-RU" b="1" dirty="0" smtClean="0"/>
            <a:t>					   663 808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67D06762-4698-40E9-A8BC-7780E2C4FFB9}" type="parTrans" cxnId="{C0FD8A95-C465-46D8-AFF9-514D7FB3AAE6}">
      <dgm:prSet/>
      <dgm:spPr/>
      <dgm:t>
        <a:bodyPr/>
        <a:lstStyle/>
        <a:p>
          <a:endParaRPr lang="bg-BG"/>
        </a:p>
      </dgm:t>
    </dgm:pt>
    <dgm:pt modelId="{A487C096-90A3-4C6E-A93F-B6BA3CEAA7AE}" type="sibTrans" cxnId="{C0FD8A95-C465-46D8-AFF9-514D7FB3AAE6}">
      <dgm:prSet/>
      <dgm:spPr/>
      <dgm:t>
        <a:bodyPr/>
        <a:lstStyle/>
        <a:p>
          <a:endParaRPr lang="bg-BG"/>
        </a:p>
      </dgm:t>
    </dgm:pt>
    <dgm:pt modelId="{DA4B9F16-34FE-4B55-9061-6E6453CD14E6}">
      <dgm:prSet/>
      <dgm:spPr/>
      <dgm:t>
        <a:bodyPr/>
        <a:lstStyle/>
        <a:p>
          <a:pPr algn="l" rtl="0"/>
          <a:r>
            <a:rPr lang="ru-RU" b="1" dirty="0" smtClean="0"/>
            <a:t>СМР- ПУДОС </a:t>
          </a:r>
          <a:r>
            <a:rPr lang="ru-RU" b="1" dirty="0" err="1" smtClean="0"/>
            <a:t>с.Варненци</a:t>
          </a:r>
          <a:r>
            <a:rPr lang="ru-RU" b="1" dirty="0" smtClean="0"/>
            <a:t> и </a:t>
          </a:r>
          <a:r>
            <a:rPr lang="ru-RU" b="1" dirty="0" err="1" smtClean="0"/>
            <a:t>с.Цар</a:t>
          </a:r>
          <a:r>
            <a:rPr lang="ru-RU" b="1" dirty="0" smtClean="0"/>
            <a:t> Самуил     7 927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33F8AFC3-69F6-4B15-B315-56C5F14C0F19}" type="parTrans" cxnId="{DFF2DF54-F1B4-4F75-A86C-776CC4298C29}">
      <dgm:prSet/>
      <dgm:spPr/>
      <dgm:t>
        <a:bodyPr/>
        <a:lstStyle/>
        <a:p>
          <a:endParaRPr lang="bg-BG"/>
        </a:p>
      </dgm:t>
    </dgm:pt>
    <dgm:pt modelId="{464037FB-C020-492A-8D1E-AD5AA0330734}" type="sibTrans" cxnId="{DFF2DF54-F1B4-4F75-A86C-776CC4298C29}">
      <dgm:prSet/>
      <dgm:spPr/>
      <dgm:t>
        <a:bodyPr/>
        <a:lstStyle/>
        <a:p>
          <a:endParaRPr lang="bg-BG"/>
        </a:p>
      </dgm:t>
    </dgm:pt>
    <dgm:pt modelId="{95FB0B25-A10A-49A4-BF38-09189A8F5D51}">
      <dgm:prSet/>
      <dgm:spPr/>
      <dgm:t>
        <a:bodyPr/>
        <a:lstStyle/>
        <a:p>
          <a:pPr algn="l" rtl="0"/>
          <a:r>
            <a:rPr lang="ru-RU" b="1" dirty="0" err="1" smtClean="0"/>
            <a:t>Енергийна</a:t>
          </a:r>
          <a:r>
            <a:rPr lang="ru-RU" b="1" dirty="0" smtClean="0"/>
            <a:t> </a:t>
          </a:r>
          <a:r>
            <a:rPr lang="ru-RU" b="1" dirty="0" err="1" smtClean="0"/>
            <a:t>ефективност</a:t>
          </a:r>
          <a:r>
            <a:rPr lang="ru-RU" b="1" dirty="0" smtClean="0"/>
            <a:t> в </a:t>
          </a:r>
          <a:r>
            <a:rPr lang="ru-RU" b="1" dirty="0" err="1" smtClean="0"/>
            <a:t>общински</a:t>
          </a:r>
          <a:r>
            <a:rPr lang="ru-RU" b="1" dirty="0" smtClean="0"/>
            <a:t> </a:t>
          </a:r>
          <a:r>
            <a:rPr lang="ru-RU" b="1" dirty="0" err="1" smtClean="0"/>
            <a:t>административни</a:t>
          </a:r>
          <a:r>
            <a:rPr lang="ru-RU" b="1" dirty="0" smtClean="0"/>
            <a:t> </a:t>
          </a:r>
          <a:r>
            <a:rPr lang="ru-RU" b="1" dirty="0" err="1" smtClean="0"/>
            <a:t>сгради</a:t>
          </a:r>
          <a:r>
            <a:rPr lang="ru-RU" b="1" dirty="0" smtClean="0"/>
            <a:t> </a:t>
          </a:r>
          <a:r>
            <a:rPr lang="ru-RU" b="1" dirty="0" err="1" smtClean="0"/>
            <a:t>гр.Тутракан</a:t>
          </a:r>
          <a:r>
            <a:rPr lang="ru-RU" b="1" dirty="0" smtClean="0"/>
            <a:t>       260 053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E4BB2862-9693-454E-87A1-9D11365311BA}" type="parTrans" cxnId="{8E1ED3F1-35DF-41A4-95A9-B385B4D0A32E}">
      <dgm:prSet/>
      <dgm:spPr/>
      <dgm:t>
        <a:bodyPr/>
        <a:lstStyle/>
        <a:p>
          <a:endParaRPr lang="bg-BG"/>
        </a:p>
      </dgm:t>
    </dgm:pt>
    <dgm:pt modelId="{3BD83B8E-1FD1-409E-94AF-3B2F5088C2A0}" type="sibTrans" cxnId="{8E1ED3F1-35DF-41A4-95A9-B385B4D0A32E}">
      <dgm:prSet/>
      <dgm:spPr/>
      <dgm:t>
        <a:bodyPr/>
        <a:lstStyle/>
        <a:p>
          <a:endParaRPr lang="bg-BG"/>
        </a:p>
      </dgm:t>
    </dgm:pt>
    <dgm:pt modelId="{4B9F8B84-233A-47CC-867C-BF63123C9E5B}">
      <dgm:prSet/>
      <dgm:spPr/>
      <dgm:t>
        <a:bodyPr/>
        <a:lstStyle/>
        <a:p>
          <a:pPr algn="l" rtl="0"/>
          <a:r>
            <a:rPr lang="ru-RU" b="1" dirty="0" smtClean="0"/>
            <a:t>Ремонт на </a:t>
          </a:r>
          <a:r>
            <a:rPr lang="ru-RU" b="1" dirty="0" err="1" smtClean="0"/>
            <a:t>паметника</a:t>
          </a:r>
          <a:r>
            <a:rPr lang="ru-RU" b="1" dirty="0" smtClean="0"/>
            <a:t> на </a:t>
          </a:r>
          <a:r>
            <a:rPr lang="ru-RU" b="1" dirty="0" err="1" smtClean="0"/>
            <a:t>загиналите</a:t>
          </a:r>
          <a:r>
            <a:rPr lang="ru-RU" b="1" dirty="0" smtClean="0"/>
            <a:t> </a:t>
          </a:r>
          <a:r>
            <a:rPr lang="ru-RU" b="1" dirty="0" err="1" smtClean="0"/>
            <a:t>във</a:t>
          </a:r>
          <a:r>
            <a:rPr lang="ru-RU" b="1" dirty="0" smtClean="0"/>
            <a:t> </a:t>
          </a:r>
          <a:r>
            <a:rPr lang="ru-RU" b="1" dirty="0" err="1" smtClean="0"/>
            <a:t>войната</a:t>
          </a:r>
          <a:r>
            <a:rPr lang="ru-RU" b="1" dirty="0" smtClean="0"/>
            <a:t> - Парк " </a:t>
          </a:r>
          <a:r>
            <a:rPr lang="ru-RU" b="1" dirty="0" err="1" smtClean="0"/>
            <a:t>Христо</a:t>
          </a:r>
          <a:r>
            <a:rPr lang="ru-RU" b="1" dirty="0" smtClean="0"/>
            <a:t> </a:t>
          </a:r>
          <a:r>
            <a:rPr lang="ru-RU" b="1" dirty="0" err="1" smtClean="0"/>
            <a:t>Ботев</a:t>
          </a:r>
          <a:r>
            <a:rPr lang="ru-RU" b="1" dirty="0" smtClean="0"/>
            <a:t>" – </a:t>
          </a:r>
          <a:r>
            <a:rPr lang="ru-RU" b="1" dirty="0" err="1" smtClean="0"/>
            <a:t>Тутракан</a:t>
          </a:r>
          <a:r>
            <a:rPr lang="ru-RU" b="1" dirty="0" smtClean="0"/>
            <a:t>		        4 000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A556C0F9-38E6-482D-B3A6-CA374FACF46E}" type="parTrans" cxnId="{FAC0AB18-18BA-49A3-B715-A3CD37A0CC2A}">
      <dgm:prSet/>
      <dgm:spPr/>
      <dgm:t>
        <a:bodyPr/>
        <a:lstStyle/>
        <a:p>
          <a:endParaRPr lang="bg-BG"/>
        </a:p>
      </dgm:t>
    </dgm:pt>
    <dgm:pt modelId="{0FA2B2E8-34EE-4F02-9562-E62892946FF3}" type="sibTrans" cxnId="{FAC0AB18-18BA-49A3-B715-A3CD37A0CC2A}">
      <dgm:prSet/>
      <dgm:spPr/>
      <dgm:t>
        <a:bodyPr/>
        <a:lstStyle/>
        <a:p>
          <a:endParaRPr lang="bg-BG"/>
        </a:p>
      </dgm:t>
    </dgm:pt>
    <dgm:pt modelId="{9EC9AD6E-8AC5-4F2E-884B-E4A1FE8B806A}">
      <dgm:prSet/>
      <dgm:spPr/>
      <dgm:t>
        <a:bodyPr/>
        <a:lstStyle/>
        <a:p>
          <a:pPr algn="l" rtl="0"/>
          <a:r>
            <a:rPr lang="ru-RU" b="1" dirty="0" smtClean="0"/>
            <a:t>Ремонт на </a:t>
          </a:r>
          <a:r>
            <a:rPr lang="ru-RU" b="1" dirty="0" err="1" smtClean="0"/>
            <a:t>сградата</a:t>
          </a:r>
          <a:r>
            <a:rPr lang="ru-RU" b="1" dirty="0" smtClean="0"/>
            <a:t> на </a:t>
          </a:r>
          <a:r>
            <a:rPr lang="ru-RU" b="1" dirty="0" err="1" smtClean="0"/>
            <a:t>Обреден</a:t>
          </a:r>
          <a:r>
            <a:rPr lang="ru-RU" b="1" dirty="0" smtClean="0"/>
            <a:t> дом гр. </a:t>
          </a:r>
          <a:r>
            <a:rPr lang="ru-RU" b="1" dirty="0" err="1" smtClean="0"/>
            <a:t>Тутракан</a:t>
          </a:r>
          <a:r>
            <a:rPr lang="ru-RU" b="1" dirty="0" smtClean="0"/>
            <a:t> - Красива </a:t>
          </a:r>
          <a:r>
            <a:rPr lang="ru-RU" b="1" dirty="0" err="1" smtClean="0"/>
            <a:t>България</a:t>
          </a:r>
          <a:r>
            <a:rPr lang="ru-RU" b="1" dirty="0" smtClean="0"/>
            <a:t>                                         75 000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0C403ABE-6343-4FA7-91EF-C09DC1558B93}" type="parTrans" cxnId="{AE42085F-3BC3-44DB-9548-2949820AAF2D}">
      <dgm:prSet/>
      <dgm:spPr/>
      <dgm:t>
        <a:bodyPr/>
        <a:lstStyle/>
        <a:p>
          <a:endParaRPr lang="bg-BG"/>
        </a:p>
      </dgm:t>
    </dgm:pt>
    <dgm:pt modelId="{1C4BFD78-7B0F-48AA-838E-228D954B687C}" type="sibTrans" cxnId="{AE42085F-3BC3-44DB-9548-2949820AAF2D}">
      <dgm:prSet/>
      <dgm:spPr/>
      <dgm:t>
        <a:bodyPr/>
        <a:lstStyle/>
        <a:p>
          <a:endParaRPr lang="bg-BG"/>
        </a:p>
      </dgm:t>
    </dgm:pt>
    <dgm:pt modelId="{BE239E2B-38D8-4825-82B9-22757679EE73}">
      <dgm:prSet/>
      <dgm:spPr/>
      <dgm:t>
        <a:bodyPr/>
        <a:lstStyle/>
        <a:p>
          <a:pPr algn="l" rtl="0"/>
          <a:r>
            <a:rPr lang="ru-RU" b="1" dirty="0" err="1" smtClean="0"/>
            <a:t>Изграждане</a:t>
          </a:r>
          <a:r>
            <a:rPr lang="ru-RU" b="1" dirty="0" smtClean="0"/>
            <a:t> на две нови стели с </a:t>
          </a:r>
          <a:r>
            <a:rPr lang="ru-RU" b="1" dirty="0" err="1" smtClean="0"/>
            <a:t>имената</a:t>
          </a:r>
          <a:r>
            <a:rPr lang="ru-RU" b="1" dirty="0" smtClean="0"/>
            <a:t> на 100 герои от </a:t>
          </a:r>
          <a:r>
            <a:rPr lang="ru-RU" b="1" dirty="0" err="1" smtClean="0"/>
            <a:t>войните</a:t>
          </a:r>
          <a:r>
            <a:rPr lang="ru-RU" b="1" dirty="0" smtClean="0"/>
            <a:t> на </a:t>
          </a:r>
          <a:r>
            <a:rPr lang="ru-RU" b="1" dirty="0" err="1" smtClean="0"/>
            <a:t>военния</a:t>
          </a:r>
          <a:r>
            <a:rPr lang="ru-RU" b="1" dirty="0" smtClean="0"/>
            <a:t> </a:t>
          </a:r>
          <a:r>
            <a:rPr lang="ru-RU" b="1" dirty="0" err="1" smtClean="0"/>
            <a:t>паметник</a:t>
          </a:r>
          <a:r>
            <a:rPr lang="ru-RU" b="1" dirty="0" smtClean="0"/>
            <a:t> в парк "Хр. </a:t>
          </a:r>
          <a:r>
            <a:rPr lang="ru-RU" b="1" dirty="0" err="1" smtClean="0"/>
            <a:t>Ботев</a:t>
          </a:r>
          <a:r>
            <a:rPr lang="ru-RU" b="1" dirty="0" smtClean="0"/>
            <a:t>" - ПМС 219/05.09.2019г.                  7 000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D5C61B1C-2E07-475D-87CD-3C2ECC87F82D}" type="parTrans" cxnId="{0FF8B77B-0000-44F1-B25D-81D615F3E6FA}">
      <dgm:prSet/>
      <dgm:spPr/>
      <dgm:t>
        <a:bodyPr/>
        <a:lstStyle/>
        <a:p>
          <a:endParaRPr lang="bg-BG"/>
        </a:p>
      </dgm:t>
    </dgm:pt>
    <dgm:pt modelId="{4F0446D1-57BA-4A3F-A974-38C141E4D031}" type="sibTrans" cxnId="{0FF8B77B-0000-44F1-B25D-81D615F3E6FA}">
      <dgm:prSet/>
      <dgm:spPr/>
      <dgm:t>
        <a:bodyPr/>
        <a:lstStyle/>
        <a:p>
          <a:endParaRPr lang="bg-BG"/>
        </a:p>
      </dgm:t>
    </dgm:pt>
    <dgm:pt modelId="{0549A9BF-EB8C-4571-8BA6-D81C53C39E1A}" type="pres">
      <dgm:prSet presAssocID="{9BC0FBAB-7D2C-4235-AA70-7982BD2734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795E04C-6A27-47B1-8218-F5F259BB8527}" type="pres">
      <dgm:prSet presAssocID="{CEAEA7C3-CA62-4BDB-8DC9-586E03DBAC8F}" presName="linNode" presStyleCnt="0"/>
      <dgm:spPr/>
    </dgm:pt>
    <dgm:pt modelId="{C6B6DC80-4C2E-420F-8C2B-16BC4AA0F231}" type="pres">
      <dgm:prSet presAssocID="{CEAEA7C3-CA62-4BDB-8DC9-586E03DBAC8F}" presName="parentText" presStyleLbl="node1" presStyleIdx="0" presStyleCnt="1" custScaleX="60653" custLinFactNeighborX="-3554" custLinFactNeighborY="-35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B54DBA5-0735-41D8-9FEB-DD7F6E50715E}" type="pres">
      <dgm:prSet presAssocID="{CEAEA7C3-CA62-4BDB-8DC9-586E03DBAC8F}" presName="descendantText" presStyleLbl="alignAccFollowNode1" presStyleIdx="0" presStyleCnt="1" custScaleX="106257" custScaleY="117026" custLinFactNeighborX="4765" custLinFactNeighborY="-123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72E1C33-B3D3-4F16-9894-5CF17BA22DA7}" type="presOf" srcId="{BE239E2B-38D8-4825-82B9-22757679EE73}" destId="{DB54DBA5-0735-41D8-9FEB-DD7F6E50715E}" srcOrd="0" destOrd="6" presId="urn:microsoft.com/office/officeart/2005/8/layout/vList5"/>
    <dgm:cxn modelId="{997EB206-C8E3-41E3-ACF8-A097BD8ECB53}" type="presOf" srcId="{4B9F8B84-233A-47CC-867C-BF63123C9E5B}" destId="{DB54DBA5-0735-41D8-9FEB-DD7F6E50715E}" srcOrd="0" destOrd="4" presId="urn:microsoft.com/office/officeart/2005/8/layout/vList5"/>
    <dgm:cxn modelId="{BD4EA7CE-F050-43AF-82FD-154B9907030C}" type="presOf" srcId="{9EC9AD6E-8AC5-4F2E-884B-E4A1FE8B806A}" destId="{DB54DBA5-0735-41D8-9FEB-DD7F6E50715E}" srcOrd="0" destOrd="5" presId="urn:microsoft.com/office/officeart/2005/8/layout/vList5"/>
    <dgm:cxn modelId="{1D3BB8F1-EAEA-45EB-8638-262B7462341A}" type="presOf" srcId="{C0FBA8B0-1133-4382-B986-F2878C073FAD}" destId="{DB54DBA5-0735-41D8-9FEB-DD7F6E50715E}" srcOrd="0" destOrd="1" presId="urn:microsoft.com/office/officeart/2005/8/layout/vList5"/>
    <dgm:cxn modelId="{C4E02698-69B3-4A08-9ACA-1E547AEFECED}" srcId="{9BC0FBAB-7D2C-4235-AA70-7982BD273415}" destId="{CEAEA7C3-CA62-4BDB-8DC9-586E03DBAC8F}" srcOrd="0" destOrd="0" parTransId="{41B1BB27-AAA0-416A-AE7C-FF31CCC605BE}" sibTransId="{0D24C2BF-7ACB-4D04-BB8A-A98E72470EE5}"/>
    <dgm:cxn modelId="{8E1ED3F1-35DF-41A4-95A9-B385B4D0A32E}" srcId="{CEAEA7C3-CA62-4BDB-8DC9-586E03DBAC8F}" destId="{95FB0B25-A10A-49A4-BF38-09189A8F5D51}" srcOrd="3" destOrd="0" parTransId="{E4BB2862-9693-454E-87A1-9D11365311BA}" sibTransId="{3BD83B8E-1FD1-409E-94AF-3B2F5088C2A0}"/>
    <dgm:cxn modelId="{DC0ADA42-EE33-4A49-BB4F-BCCE89845924}" srcId="{CEAEA7C3-CA62-4BDB-8DC9-586E03DBAC8F}" destId="{4618B2F4-3178-4E23-A6A3-BCDCF15C4A4F}" srcOrd="0" destOrd="0" parTransId="{244C961B-2683-4944-921E-128167BD06B7}" sibTransId="{65550E2B-6D90-446D-8669-6D14BADDF535}"/>
    <dgm:cxn modelId="{AE42085F-3BC3-44DB-9548-2949820AAF2D}" srcId="{CEAEA7C3-CA62-4BDB-8DC9-586E03DBAC8F}" destId="{9EC9AD6E-8AC5-4F2E-884B-E4A1FE8B806A}" srcOrd="5" destOrd="0" parTransId="{0C403ABE-6343-4FA7-91EF-C09DC1558B93}" sibTransId="{1C4BFD78-7B0F-48AA-838E-228D954B687C}"/>
    <dgm:cxn modelId="{DFF2DF54-F1B4-4F75-A86C-776CC4298C29}" srcId="{CEAEA7C3-CA62-4BDB-8DC9-586E03DBAC8F}" destId="{DA4B9F16-34FE-4B55-9061-6E6453CD14E6}" srcOrd="2" destOrd="0" parTransId="{33F8AFC3-69F6-4B15-B315-56C5F14C0F19}" sibTransId="{464037FB-C020-492A-8D1E-AD5AA0330734}"/>
    <dgm:cxn modelId="{0FF8B77B-0000-44F1-B25D-81D615F3E6FA}" srcId="{CEAEA7C3-CA62-4BDB-8DC9-586E03DBAC8F}" destId="{BE239E2B-38D8-4825-82B9-22757679EE73}" srcOrd="6" destOrd="0" parTransId="{D5C61B1C-2E07-475D-87CD-3C2ECC87F82D}" sibTransId="{4F0446D1-57BA-4A3F-A974-38C141E4D031}"/>
    <dgm:cxn modelId="{7AA78C66-C5F4-4840-A2A2-D1DA244CEA1D}" type="presOf" srcId="{95FB0B25-A10A-49A4-BF38-09189A8F5D51}" destId="{DB54DBA5-0735-41D8-9FEB-DD7F6E50715E}" srcOrd="0" destOrd="3" presId="urn:microsoft.com/office/officeart/2005/8/layout/vList5"/>
    <dgm:cxn modelId="{D0188A45-BD46-46C4-9BA5-C63E05171D90}" type="presOf" srcId="{DA4B9F16-34FE-4B55-9061-6E6453CD14E6}" destId="{DB54DBA5-0735-41D8-9FEB-DD7F6E50715E}" srcOrd="0" destOrd="2" presId="urn:microsoft.com/office/officeart/2005/8/layout/vList5"/>
    <dgm:cxn modelId="{ABD7CD32-09CB-4636-B191-4E109E52BBB0}" type="presOf" srcId="{4618B2F4-3178-4E23-A6A3-BCDCF15C4A4F}" destId="{DB54DBA5-0735-41D8-9FEB-DD7F6E50715E}" srcOrd="0" destOrd="0" presId="urn:microsoft.com/office/officeart/2005/8/layout/vList5"/>
    <dgm:cxn modelId="{C0FD8A95-C465-46D8-AFF9-514D7FB3AAE6}" srcId="{CEAEA7C3-CA62-4BDB-8DC9-586E03DBAC8F}" destId="{C0FBA8B0-1133-4382-B986-F2878C073FAD}" srcOrd="1" destOrd="0" parTransId="{67D06762-4698-40E9-A8BC-7780E2C4FFB9}" sibTransId="{A487C096-90A3-4C6E-A93F-B6BA3CEAA7AE}"/>
    <dgm:cxn modelId="{AE610F29-35D6-4DB4-9599-F5DB80321D1C}" type="presOf" srcId="{CEAEA7C3-CA62-4BDB-8DC9-586E03DBAC8F}" destId="{C6B6DC80-4C2E-420F-8C2B-16BC4AA0F231}" srcOrd="0" destOrd="0" presId="urn:microsoft.com/office/officeart/2005/8/layout/vList5"/>
    <dgm:cxn modelId="{DC32CAF1-B2E7-4877-805A-25A862DC3E78}" type="presOf" srcId="{9BC0FBAB-7D2C-4235-AA70-7982BD273415}" destId="{0549A9BF-EB8C-4571-8BA6-D81C53C39E1A}" srcOrd="0" destOrd="0" presId="urn:microsoft.com/office/officeart/2005/8/layout/vList5"/>
    <dgm:cxn modelId="{FAC0AB18-18BA-49A3-B715-A3CD37A0CC2A}" srcId="{CEAEA7C3-CA62-4BDB-8DC9-586E03DBAC8F}" destId="{4B9F8B84-233A-47CC-867C-BF63123C9E5B}" srcOrd="4" destOrd="0" parTransId="{A556C0F9-38E6-482D-B3A6-CA374FACF46E}" sibTransId="{0FA2B2E8-34EE-4F02-9562-E62892946FF3}"/>
    <dgm:cxn modelId="{D859FDB8-63FE-4061-A4D1-2013090CC912}" type="presParOf" srcId="{0549A9BF-EB8C-4571-8BA6-D81C53C39E1A}" destId="{8795E04C-6A27-47B1-8218-F5F259BB8527}" srcOrd="0" destOrd="0" presId="urn:microsoft.com/office/officeart/2005/8/layout/vList5"/>
    <dgm:cxn modelId="{D2CB2E06-367E-4873-A47B-15288EB15A5E}" type="presParOf" srcId="{8795E04C-6A27-47B1-8218-F5F259BB8527}" destId="{C6B6DC80-4C2E-420F-8C2B-16BC4AA0F231}" srcOrd="0" destOrd="0" presId="urn:microsoft.com/office/officeart/2005/8/layout/vList5"/>
    <dgm:cxn modelId="{0D95F2C9-C52C-45A6-BCB0-EAFD789A021B}" type="presParOf" srcId="{8795E04C-6A27-47B1-8218-F5F259BB8527}" destId="{DB54DBA5-0735-41D8-9FEB-DD7F6E5071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2E7E4C-739E-450E-909C-A79F33E3F9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47B6921-7E28-4BE9-BA46-EEFE397B8558}">
      <dgm:prSet/>
      <dgm:spPr/>
      <dgm:t>
        <a:bodyPr/>
        <a:lstStyle/>
        <a:p>
          <a:pPr rtl="0"/>
          <a:r>
            <a:rPr lang="ru-RU" b="1" dirty="0" smtClean="0"/>
            <a:t>§52-00 ПРИДОБИВАНЕ НА ДЪЛГОТРАЙНИ МАТЕРИАЛНИ АКТИВИ </a:t>
          </a:r>
        </a:p>
        <a:p>
          <a:pPr rtl="0"/>
          <a:r>
            <a:rPr lang="ru-RU" b="1" dirty="0" smtClean="0"/>
            <a:t> 2 909 494 ЛВ.</a:t>
          </a:r>
          <a:endParaRPr lang="en-US" dirty="0"/>
        </a:p>
      </dgm:t>
    </dgm:pt>
    <dgm:pt modelId="{6B8A6627-4976-47D4-9BA8-9D5D602FE3E9}" type="parTrans" cxnId="{AC285775-CDDD-4131-885D-475C5C683E0F}">
      <dgm:prSet/>
      <dgm:spPr/>
      <dgm:t>
        <a:bodyPr/>
        <a:lstStyle/>
        <a:p>
          <a:endParaRPr lang="bg-BG"/>
        </a:p>
      </dgm:t>
    </dgm:pt>
    <dgm:pt modelId="{34220B55-336B-4EB1-88FD-6BAE1D71E816}" type="sibTrans" cxnId="{AC285775-CDDD-4131-885D-475C5C683E0F}">
      <dgm:prSet/>
      <dgm:spPr/>
      <dgm:t>
        <a:bodyPr/>
        <a:lstStyle/>
        <a:p>
          <a:endParaRPr lang="bg-BG"/>
        </a:p>
      </dgm:t>
    </dgm:pt>
    <dgm:pt modelId="{A5D83701-74A1-41B7-84A0-4108DAA450D4}">
      <dgm:prSet/>
      <dgm:spPr/>
      <dgm:t>
        <a:bodyPr/>
        <a:lstStyle/>
        <a:p>
          <a:pPr rtl="0"/>
          <a:r>
            <a:rPr lang="bg-BG" b="1" dirty="0" smtClean="0"/>
            <a:t>Компютри за Общинска администрация   2 073 лв.</a:t>
          </a:r>
          <a:endParaRPr lang="en-US" dirty="0"/>
        </a:p>
      </dgm:t>
    </dgm:pt>
    <dgm:pt modelId="{2FE52905-0624-41C3-82FE-F8AFFCC77201}" type="parTrans" cxnId="{6189CC3B-904E-4EDE-8E5B-F20C4E4BA6E6}">
      <dgm:prSet/>
      <dgm:spPr/>
      <dgm:t>
        <a:bodyPr/>
        <a:lstStyle/>
        <a:p>
          <a:endParaRPr lang="bg-BG"/>
        </a:p>
      </dgm:t>
    </dgm:pt>
    <dgm:pt modelId="{70BF24EB-4A87-4A00-A359-576C9D7FE580}" type="sibTrans" cxnId="{6189CC3B-904E-4EDE-8E5B-F20C4E4BA6E6}">
      <dgm:prSet/>
      <dgm:spPr/>
      <dgm:t>
        <a:bodyPr/>
        <a:lstStyle/>
        <a:p>
          <a:endParaRPr lang="bg-BG"/>
        </a:p>
      </dgm:t>
    </dgm:pt>
    <dgm:pt modelId="{0FA5A053-FF05-43C0-A1C8-D2EC45CCDD4B}">
      <dgm:prSet/>
      <dgm:spPr/>
      <dgm:t>
        <a:bodyPr/>
        <a:lstStyle/>
        <a:p>
          <a:pPr rtl="0"/>
          <a:r>
            <a:rPr lang="bg-BG" b="1" dirty="0" smtClean="0"/>
            <a:t>Климатици за Общинска администрация  5 227 лв.</a:t>
          </a:r>
          <a:endParaRPr lang="en-US" dirty="0"/>
        </a:p>
      </dgm:t>
    </dgm:pt>
    <dgm:pt modelId="{7FD7B53E-115F-494D-BC04-1035DAA4F7D6}" type="parTrans" cxnId="{0DF638A5-8419-40C1-AB7E-27E4E9066682}">
      <dgm:prSet/>
      <dgm:spPr/>
      <dgm:t>
        <a:bodyPr/>
        <a:lstStyle/>
        <a:p>
          <a:endParaRPr lang="bg-BG"/>
        </a:p>
      </dgm:t>
    </dgm:pt>
    <dgm:pt modelId="{D0C1CD42-E81D-4BDA-A70A-5178443EFA68}" type="sibTrans" cxnId="{0DF638A5-8419-40C1-AB7E-27E4E9066682}">
      <dgm:prSet/>
      <dgm:spPr/>
      <dgm:t>
        <a:bodyPr/>
        <a:lstStyle/>
        <a:p>
          <a:endParaRPr lang="bg-BG"/>
        </a:p>
      </dgm:t>
    </dgm:pt>
    <dgm:pt modelId="{39BC4D3F-7448-4054-A589-F42A491E4F66}">
      <dgm:prSet/>
      <dgm:spPr/>
      <dgm:t>
        <a:bodyPr/>
        <a:lstStyle/>
        <a:p>
          <a:pPr rtl="0"/>
          <a:r>
            <a:rPr lang="bg-BG" b="1" dirty="0" smtClean="0"/>
            <a:t>Доставка на </a:t>
          </a:r>
          <a:r>
            <a:rPr lang="bg-BG" b="1" dirty="0" err="1" smtClean="0"/>
            <a:t>електромобил</a:t>
          </a:r>
          <a:r>
            <a:rPr lang="bg-BG" b="1" dirty="0" smtClean="0"/>
            <a:t>                     19 986 лв.</a:t>
          </a:r>
          <a:endParaRPr lang="en-US" dirty="0"/>
        </a:p>
      </dgm:t>
    </dgm:pt>
    <dgm:pt modelId="{BC2B65CF-EE51-40AD-8867-E0F4F328E17B}" type="parTrans" cxnId="{5870881E-4FD4-4D44-9AA6-7FB0A4F320B6}">
      <dgm:prSet/>
      <dgm:spPr/>
      <dgm:t>
        <a:bodyPr/>
        <a:lstStyle/>
        <a:p>
          <a:endParaRPr lang="bg-BG"/>
        </a:p>
      </dgm:t>
    </dgm:pt>
    <dgm:pt modelId="{FE9C68A4-8F34-475C-99D0-1C660639379E}" type="sibTrans" cxnId="{5870881E-4FD4-4D44-9AA6-7FB0A4F320B6}">
      <dgm:prSet/>
      <dgm:spPr/>
      <dgm:t>
        <a:bodyPr/>
        <a:lstStyle/>
        <a:p>
          <a:endParaRPr lang="bg-BG"/>
        </a:p>
      </dgm:t>
    </dgm:pt>
    <dgm:pt modelId="{219B9192-CE78-4F1E-A765-46B172BF92B2}">
      <dgm:prSet/>
      <dgm:spPr/>
      <dgm:t>
        <a:bodyPr/>
        <a:lstStyle/>
        <a:p>
          <a:pPr rtl="0"/>
          <a:r>
            <a:rPr lang="ru-RU" b="1" dirty="0" smtClean="0"/>
            <a:t>ОУ </a:t>
          </a:r>
          <a:r>
            <a:rPr lang="ru-RU" b="1" dirty="0" err="1" smtClean="0"/>
            <a:t>с.Цар</a:t>
          </a:r>
          <a:r>
            <a:rPr lang="ru-RU" b="1" dirty="0" smtClean="0"/>
            <a:t> Самуил – </a:t>
          </a:r>
          <a:r>
            <a:rPr lang="ru-RU" b="1" dirty="0" err="1" smtClean="0"/>
            <a:t>изгр</a:t>
          </a:r>
          <a:r>
            <a:rPr lang="ru-RU" b="1" dirty="0" smtClean="0"/>
            <a:t>. на </a:t>
          </a:r>
          <a:r>
            <a:rPr lang="ru-RU" b="1" dirty="0" err="1" smtClean="0"/>
            <a:t>WiFi</a:t>
          </a:r>
          <a:r>
            <a:rPr lang="ru-RU" b="1" dirty="0" smtClean="0"/>
            <a:t> мрежа    8 050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753BF9B4-4248-4B23-A0FD-D0B7B29001FE}" type="parTrans" cxnId="{4D78E2AE-C780-4847-9C26-4F6C0722693A}">
      <dgm:prSet/>
      <dgm:spPr/>
      <dgm:t>
        <a:bodyPr/>
        <a:lstStyle/>
        <a:p>
          <a:endParaRPr lang="bg-BG"/>
        </a:p>
      </dgm:t>
    </dgm:pt>
    <dgm:pt modelId="{973899E8-DC0C-41C4-8435-9C4F5F8AC71E}" type="sibTrans" cxnId="{4D78E2AE-C780-4847-9C26-4F6C0722693A}">
      <dgm:prSet/>
      <dgm:spPr/>
      <dgm:t>
        <a:bodyPr/>
        <a:lstStyle/>
        <a:p>
          <a:endParaRPr lang="bg-BG"/>
        </a:p>
      </dgm:t>
    </dgm:pt>
    <dgm:pt modelId="{888E046D-0587-4580-BD38-665B3F595E5F}">
      <dgm:prSet/>
      <dgm:spPr/>
      <dgm:t>
        <a:bodyPr/>
        <a:lstStyle/>
        <a:p>
          <a:pPr rtl="0"/>
          <a:r>
            <a:rPr lang="ru-RU" b="1" dirty="0" smtClean="0"/>
            <a:t>Проект "</a:t>
          </a:r>
          <a:r>
            <a:rPr lang="ru-RU" b="1" dirty="0" err="1" smtClean="0"/>
            <a:t>Изграждане</a:t>
          </a:r>
          <a:r>
            <a:rPr lang="ru-RU" b="1" dirty="0" smtClean="0"/>
            <a:t> на ГПСОВ" - </a:t>
          </a:r>
          <a:r>
            <a:rPr lang="ru-RU" b="1" dirty="0" err="1" smtClean="0"/>
            <a:t>придобиване</a:t>
          </a:r>
          <a:r>
            <a:rPr lang="ru-RU" b="1" dirty="0" smtClean="0"/>
            <a:t> </a:t>
          </a:r>
          <a:r>
            <a:rPr lang="ru-RU" b="1" dirty="0" err="1" smtClean="0"/>
            <a:t>компютри</a:t>
          </a:r>
          <a:r>
            <a:rPr lang="ru-RU" b="1" dirty="0" smtClean="0"/>
            <a:t>                                                21 299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3F462273-D3A6-4E4F-9940-087DE2FF2741}" type="parTrans" cxnId="{D546AE22-09AE-4589-882B-3DB781489EA1}">
      <dgm:prSet/>
      <dgm:spPr/>
      <dgm:t>
        <a:bodyPr/>
        <a:lstStyle/>
        <a:p>
          <a:endParaRPr lang="bg-BG"/>
        </a:p>
      </dgm:t>
    </dgm:pt>
    <dgm:pt modelId="{228827EC-5251-4785-93A3-E2AD3BCC0AFE}" type="sibTrans" cxnId="{D546AE22-09AE-4589-882B-3DB781489EA1}">
      <dgm:prSet/>
      <dgm:spPr/>
      <dgm:t>
        <a:bodyPr/>
        <a:lstStyle/>
        <a:p>
          <a:endParaRPr lang="bg-BG"/>
        </a:p>
      </dgm:t>
    </dgm:pt>
    <dgm:pt modelId="{74565527-C290-4F57-A486-955A6613A41B}">
      <dgm:prSet/>
      <dgm:spPr/>
      <dgm:t>
        <a:bodyPr/>
        <a:lstStyle/>
        <a:p>
          <a:pPr rtl="0"/>
          <a:r>
            <a:rPr lang="bg-BG" b="1" dirty="0" smtClean="0"/>
            <a:t>Доставка на моторни косачки                   3 090 лв.</a:t>
          </a:r>
          <a:endParaRPr lang="en-US" dirty="0"/>
        </a:p>
      </dgm:t>
    </dgm:pt>
    <dgm:pt modelId="{01625C90-03DF-41C5-B06F-F30C72FB9CE2}" type="parTrans" cxnId="{6A1DE1F2-A62F-4A83-B7A5-742F7240F96F}">
      <dgm:prSet/>
      <dgm:spPr/>
      <dgm:t>
        <a:bodyPr/>
        <a:lstStyle/>
        <a:p>
          <a:endParaRPr lang="bg-BG"/>
        </a:p>
      </dgm:t>
    </dgm:pt>
    <dgm:pt modelId="{B7F44CEE-666B-444B-80C6-03F330AB3D07}" type="sibTrans" cxnId="{6A1DE1F2-A62F-4A83-B7A5-742F7240F96F}">
      <dgm:prSet/>
      <dgm:spPr/>
      <dgm:t>
        <a:bodyPr/>
        <a:lstStyle/>
        <a:p>
          <a:endParaRPr lang="bg-BG"/>
        </a:p>
      </dgm:t>
    </dgm:pt>
    <dgm:pt modelId="{600471BF-C218-48CC-86FC-BD6C792F3A9C}">
      <dgm:prSet/>
      <dgm:spPr/>
      <dgm:t>
        <a:bodyPr/>
        <a:lstStyle/>
        <a:p>
          <a:pPr rtl="0"/>
          <a:r>
            <a:rPr lang="ru-RU" b="1" dirty="0" err="1" smtClean="0"/>
            <a:t>Укрепителни</a:t>
          </a:r>
          <a:r>
            <a:rPr lang="ru-RU" b="1" dirty="0" smtClean="0"/>
            <a:t> </a:t>
          </a:r>
          <a:r>
            <a:rPr lang="ru-RU" b="1" dirty="0" err="1" smtClean="0"/>
            <a:t>дейности</a:t>
          </a:r>
          <a:r>
            <a:rPr lang="ru-RU" b="1" dirty="0" smtClean="0"/>
            <a:t> и </a:t>
          </a:r>
          <a:r>
            <a:rPr lang="ru-RU" b="1" dirty="0" err="1" smtClean="0"/>
            <a:t>благоустрояване</a:t>
          </a:r>
          <a:r>
            <a:rPr lang="ru-RU" b="1" dirty="0" smtClean="0"/>
            <a:t> на ул.          " </a:t>
          </a:r>
          <a:r>
            <a:rPr lang="ru-RU" b="1" dirty="0" err="1" smtClean="0"/>
            <a:t>Дълбок</a:t>
          </a:r>
          <a:r>
            <a:rPr lang="ru-RU" b="1" dirty="0" smtClean="0"/>
            <a:t> </a:t>
          </a:r>
          <a:r>
            <a:rPr lang="ru-RU" b="1" dirty="0" err="1" smtClean="0"/>
            <a:t>път</a:t>
          </a:r>
          <a:r>
            <a:rPr lang="ru-RU" b="1" dirty="0" smtClean="0"/>
            <a:t>" - ПМС № 315/2018г.      390 000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9767C5AB-F734-4F54-A334-DF888D44219D}" type="parTrans" cxnId="{61023C0A-D872-476A-A8A9-2D7A2AF9B68E}">
      <dgm:prSet/>
      <dgm:spPr/>
      <dgm:t>
        <a:bodyPr/>
        <a:lstStyle/>
        <a:p>
          <a:endParaRPr lang="bg-BG"/>
        </a:p>
      </dgm:t>
    </dgm:pt>
    <dgm:pt modelId="{ACFD53D6-525F-474C-A72D-229A4A5A47CC}" type="sibTrans" cxnId="{61023C0A-D872-476A-A8A9-2D7A2AF9B68E}">
      <dgm:prSet/>
      <dgm:spPr/>
      <dgm:t>
        <a:bodyPr/>
        <a:lstStyle/>
        <a:p>
          <a:endParaRPr lang="bg-BG"/>
        </a:p>
      </dgm:t>
    </dgm:pt>
    <dgm:pt modelId="{9CBB0077-04D1-43BB-9967-5D6CC98D0F3E}">
      <dgm:prSet/>
      <dgm:spPr/>
      <dgm:t>
        <a:bodyPr/>
        <a:lstStyle/>
        <a:p>
          <a:pPr rtl="0"/>
          <a:r>
            <a:rPr lang="ru-RU" b="1" dirty="0" smtClean="0"/>
            <a:t>Проект "</a:t>
          </a:r>
          <a:r>
            <a:rPr lang="ru-RU" b="1" dirty="0" err="1" smtClean="0"/>
            <a:t>Изграждане</a:t>
          </a:r>
          <a:r>
            <a:rPr lang="ru-RU" b="1" dirty="0" smtClean="0"/>
            <a:t> на ГПСОВ" - </a:t>
          </a:r>
          <a:r>
            <a:rPr lang="ru-RU" b="1" dirty="0" err="1" smtClean="0"/>
            <a:t>изграждане</a:t>
          </a:r>
          <a:r>
            <a:rPr lang="ru-RU" b="1" dirty="0" smtClean="0"/>
            <a:t> на инфраструктура                                 2 459 769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4D37E8BD-0B87-44B7-A1C2-7DD9681F393E}" type="parTrans" cxnId="{A081F199-86B7-42FB-8B42-553B9C3CC996}">
      <dgm:prSet/>
      <dgm:spPr/>
      <dgm:t>
        <a:bodyPr/>
        <a:lstStyle/>
        <a:p>
          <a:endParaRPr lang="bg-BG"/>
        </a:p>
      </dgm:t>
    </dgm:pt>
    <dgm:pt modelId="{72E294A5-16E8-4C75-935C-9F2CCEA002AD}" type="sibTrans" cxnId="{A081F199-86B7-42FB-8B42-553B9C3CC996}">
      <dgm:prSet/>
      <dgm:spPr/>
      <dgm:t>
        <a:bodyPr/>
        <a:lstStyle/>
        <a:p>
          <a:endParaRPr lang="bg-BG"/>
        </a:p>
      </dgm:t>
    </dgm:pt>
    <dgm:pt modelId="{3BED5A8F-1252-43D2-BC7F-47433306DA28}" type="pres">
      <dgm:prSet presAssocID="{4C2E7E4C-739E-450E-909C-A79F33E3F9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0D8C948F-5D2B-4D97-A725-12907B45CC6C}" type="pres">
      <dgm:prSet presAssocID="{847B6921-7E28-4BE9-BA46-EEFE397B8558}" presName="linNode" presStyleCnt="0"/>
      <dgm:spPr/>
    </dgm:pt>
    <dgm:pt modelId="{FDD3435F-F226-40C3-B515-14F54B74A9B7}" type="pres">
      <dgm:prSet presAssocID="{847B6921-7E28-4BE9-BA46-EEFE397B8558}" presName="parentText" presStyleLbl="node1" presStyleIdx="0" presStyleCnt="1" custScaleX="69320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F0E3BE7-F316-4321-8811-20D3D4BB9114}" type="pres">
      <dgm:prSet presAssocID="{847B6921-7E28-4BE9-BA46-EEFE397B8558}" presName="descendantText" presStyleLbl="alignAccFollowNode1" presStyleIdx="0" presStyleCnt="1" custScaleX="116216" custScaleY="125000" custLinFactNeighborX="7640" custLinFactNeighborY="-183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398B13B-DCFC-4FD0-AD1C-A1036062EA65}" type="presOf" srcId="{0FA5A053-FF05-43C0-A1C8-D2EC45CCDD4B}" destId="{5F0E3BE7-F316-4321-8811-20D3D4BB9114}" srcOrd="0" destOrd="1" presId="urn:microsoft.com/office/officeart/2005/8/layout/vList5"/>
    <dgm:cxn modelId="{487D4FF0-71BF-4FDF-BD7F-9D92B0C51F6E}" type="presOf" srcId="{219B9192-CE78-4F1E-A765-46B172BF92B2}" destId="{5F0E3BE7-F316-4321-8811-20D3D4BB9114}" srcOrd="0" destOrd="3" presId="urn:microsoft.com/office/officeart/2005/8/layout/vList5"/>
    <dgm:cxn modelId="{CCDA233E-8FC2-44A2-9322-C2D2E8B1BF05}" type="presOf" srcId="{9CBB0077-04D1-43BB-9967-5D6CC98D0F3E}" destId="{5F0E3BE7-F316-4321-8811-20D3D4BB9114}" srcOrd="0" destOrd="7" presId="urn:microsoft.com/office/officeart/2005/8/layout/vList5"/>
    <dgm:cxn modelId="{6A1DE1F2-A62F-4A83-B7A5-742F7240F96F}" srcId="{847B6921-7E28-4BE9-BA46-EEFE397B8558}" destId="{74565527-C290-4F57-A486-955A6613A41B}" srcOrd="5" destOrd="0" parTransId="{01625C90-03DF-41C5-B06F-F30C72FB9CE2}" sibTransId="{B7F44CEE-666B-444B-80C6-03F330AB3D07}"/>
    <dgm:cxn modelId="{57CAD61C-9536-4BC4-849E-8AC1ADA6D6EF}" type="presOf" srcId="{74565527-C290-4F57-A486-955A6613A41B}" destId="{5F0E3BE7-F316-4321-8811-20D3D4BB9114}" srcOrd="0" destOrd="5" presId="urn:microsoft.com/office/officeart/2005/8/layout/vList5"/>
    <dgm:cxn modelId="{B8C9F58B-4968-4487-A99A-AC22BAFA2C12}" type="presOf" srcId="{847B6921-7E28-4BE9-BA46-EEFE397B8558}" destId="{FDD3435F-F226-40C3-B515-14F54B74A9B7}" srcOrd="0" destOrd="0" presId="urn:microsoft.com/office/officeart/2005/8/layout/vList5"/>
    <dgm:cxn modelId="{4D78E2AE-C780-4847-9C26-4F6C0722693A}" srcId="{847B6921-7E28-4BE9-BA46-EEFE397B8558}" destId="{219B9192-CE78-4F1E-A765-46B172BF92B2}" srcOrd="3" destOrd="0" parTransId="{753BF9B4-4248-4B23-A0FD-D0B7B29001FE}" sibTransId="{973899E8-DC0C-41C4-8435-9C4F5F8AC71E}"/>
    <dgm:cxn modelId="{AC285775-CDDD-4131-885D-475C5C683E0F}" srcId="{4C2E7E4C-739E-450E-909C-A79F33E3F93E}" destId="{847B6921-7E28-4BE9-BA46-EEFE397B8558}" srcOrd="0" destOrd="0" parTransId="{6B8A6627-4976-47D4-9BA8-9D5D602FE3E9}" sibTransId="{34220B55-336B-4EB1-88FD-6BAE1D71E816}"/>
    <dgm:cxn modelId="{5870881E-4FD4-4D44-9AA6-7FB0A4F320B6}" srcId="{847B6921-7E28-4BE9-BA46-EEFE397B8558}" destId="{39BC4D3F-7448-4054-A589-F42A491E4F66}" srcOrd="2" destOrd="0" parTransId="{BC2B65CF-EE51-40AD-8867-E0F4F328E17B}" sibTransId="{FE9C68A4-8F34-475C-99D0-1C660639379E}"/>
    <dgm:cxn modelId="{515DBF21-504C-46B5-93A8-D539BB9B6D0D}" type="presOf" srcId="{888E046D-0587-4580-BD38-665B3F595E5F}" destId="{5F0E3BE7-F316-4321-8811-20D3D4BB9114}" srcOrd="0" destOrd="4" presId="urn:microsoft.com/office/officeart/2005/8/layout/vList5"/>
    <dgm:cxn modelId="{6D79362D-8463-4245-96DF-27CB505F1C8A}" type="presOf" srcId="{39BC4D3F-7448-4054-A589-F42A491E4F66}" destId="{5F0E3BE7-F316-4321-8811-20D3D4BB9114}" srcOrd="0" destOrd="2" presId="urn:microsoft.com/office/officeart/2005/8/layout/vList5"/>
    <dgm:cxn modelId="{23A5FF19-E8B8-4DAC-BC6B-84420064B6A3}" type="presOf" srcId="{600471BF-C218-48CC-86FC-BD6C792F3A9C}" destId="{5F0E3BE7-F316-4321-8811-20D3D4BB9114}" srcOrd="0" destOrd="6" presId="urn:microsoft.com/office/officeart/2005/8/layout/vList5"/>
    <dgm:cxn modelId="{39149BEE-8E8A-4E8B-94EB-F956E17A1BD8}" type="presOf" srcId="{A5D83701-74A1-41B7-84A0-4108DAA450D4}" destId="{5F0E3BE7-F316-4321-8811-20D3D4BB9114}" srcOrd="0" destOrd="0" presId="urn:microsoft.com/office/officeart/2005/8/layout/vList5"/>
    <dgm:cxn modelId="{A081F199-86B7-42FB-8B42-553B9C3CC996}" srcId="{847B6921-7E28-4BE9-BA46-EEFE397B8558}" destId="{9CBB0077-04D1-43BB-9967-5D6CC98D0F3E}" srcOrd="7" destOrd="0" parTransId="{4D37E8BD-0B87-44B7-A1C2-7DD9681F393E}" sibTransId="{72E294A5-16E8-4C75-935C-9F2CCEA002AD}"/>
    <dgm:cxn modelId="{6189CC3B-904E-4EDE-8E5B-F20C4E4BA6E6}" srcId="{847B6921-7E28-4BE9-BA46-EEFE397B8558}" destId="{A5D83701-74A1-41B7-84A0-4108DAA450D4}" srcOrd="0" destOrd="0" parTransId="{2FE52905-0624-41C3-82FE-F8AFFCC77201}" sibTransId="{70BF24EB-4A87-4A00-A359-576C9D7FE580}"/>
    <dgm:cxn modelId="{61023C0A-D872-476A-A8A9-2D7A2AF9B68E}" srcId="{847B6921-7E28-4BE9-BA46-EEFE397B8558}" destId="{600471BF-C218-48CC-86FC-BD6C792F3A9C}" srcOrd="6" destOrd="0" parTransId="{9767C5AB-F734-4F54-A334-DF888D44219D}" sibTransId="{ACFD53D6-525F-474C-A72D-229A4A5A47CC}"/>
    <dgm:cxn modelId="{D546AE22-09AE-4589-882B-3DB781489EA1}" srcId="{847B6921-7E28-4BE9-BA46-EEFE397B8558}" destId="{888E046D-0587-4580-BD38-665B3F595E5F}" srcOrd="4" destOrd="0" parTransId="{3F462273-D3A6-4E4F-9940-087DE2FF2741}" sibTransId="{228827EC-5251-4785-93A3-E2AD3BCC0AFE}"/>
    <dgm:cxn modelId="{D532798A-E053-4D6E-9469-08698E8D2F26}" type="presOf" srcId="{4C2E7E4C-739E-450E-909C-A79F33E3F93E}" destId="{3BED5A8F-1252-43D2-BC7F-47433306DA28}" srcOrd="0" destOrd="0" presId="urn:microsoft.com/office/officeart/2005/8/layout/vList5"/>
    <dgm:cxn modelId="{0DF638A5-8419-40C1-AB7E-27E4E9066682}" srcId="{847B6921-7E28-4BE9-BA46-EEFE397B8558}" destId="{0FA5A053-FF05-43C0-A1C8-D2EC45CCDD4B}" srcOrd="1" destOrd="0" parTransId="{7FD7B53E-115F-494D-BC04-1035DAA4F7D6}" sibTransId="{D0C1CD42-E81D-4BDA-A70A-5178443EFA68}"/>
    <dgm:cxn modelId="{64C7EB1A-8F50-4895-8F20-F77B8B3E00C3}" type="presParOf" srcId="{3BED5A8F-1252-43D2-BC7F-47433306DA28}" destId="{0D8C948F-5D2B-4D97-A725-12907B45CC6C}" srcOrd="0" destOrd="0" presId="urn:microsoft.com/office/officeart/2005/8/layout/vList5"/>
    <dgm:cxn modelId="{41A98BD0-EAF2-41E0-B1F8-E7027A362826}" type="presParOf" srcId="{0D8C948F-5D2B-4D97-A725-12907B45CC6C}" destId="{FDD3435F-F226-40C3-B515-14F54B74A9B7}" srcOrd="0" destOrd="0" presId="urn:microsoft.com/office/officeart/2005/8/layout/vList5"/>
    <dgm:cxn modelId="{73002866-E9E0-4C5C-8DD4-DC50F3C8E1F4}" type="presParOf" srcId="{0D8C948F-5D2B-4D97-A725-12907B45CC6C}" destId="{5F0E3BE7-F316-4321-8811-20D3D4BB91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D4241-C52B-44F6-9865-E98DC7C40E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24054DA-34D0-46B5-801E-F41FB83F30A6}">
      <dgm:prSet/>
      <dgm:spPr/>
      <dgm:t>
        <a:bodyPr/>
        <a:lstStyle/>
        <a:p>
          <a:pPr rtl="0"/>
          <a:r>
            <a:rPr lang="ru-RU" b="1" dirty="0" smtClean="0"/>
            <a:t>§53-00 ПРИДОБИВАНЕ НА ДЪЛГОТРАЙНИ НЕМАТЕРИАЛНИ АКТИВИ  </a:t>
          </a:r>
        </a:p>
        <a:p>
          <a:pPr rtl="0"/>
          <a:r>
            <a:rPr lang="ru-RU" b="1" dirty="0" smtClean="0"/>
            <a:t>37 077 ЛВ.</a:t>
          </a:r>
          <a:endParaRPr lang="en-US" dirty="0"/>
        </a:p>
      </dgm:t>
    </dgm:pt>
    <dgm:pt modelId="{23C9F5E8-E8E8-4EE5-9586-FFBC8534033D}" type="parTrans" cxnId="{1403B47D-F7DE-4DCE-8C4E-6C9631FC8DB0}">
      <dgm:prSet/>
      <dgm:spPr/>
      <dgm:t>
        <a:bodyPr/>
        <a:lstStyle/>
        <a:p>
          <a:endParaRPr lang="bg-BG"/>
        </a:p>
      </dgm:t>
    </dgm:pt>
    <dgm:pt modelId="{455333B8-28AF-484A-9AE0-45F63E8EC55C}" type="sibTrans" cxnId="{1403B47D-F7DE-4DCE-8C4E-6C9631FC8DB0}">
      <dgm:prSet/>
      <dgm:spPr/>
      <dgm:t>
        <a:bodyPr/>
        <a:lstStyle/>
        <a:p>
          <a:endParaRPr lang="bg-BG"/>
        </a:p>
      </dgm:t>
    </dgm:pt>
    <dgm:pt modelId="{EAA02507-5BA4-42AE-B8A9-5AE4218AA3A4}">
      <dgm:prSet/>
      <dgm:spPr/>
      <dgm:t>
        <a:bodyPr/>
        <a:lstStyle/>
        <a:p>
          <a:pPr rtl="0"/>
          <a:r>
            <a:rPr lang="ru-RU" b="1" dirty="0" err="1" smtClean="0"/>
            <a:t>Окончателно</a:t>
          </a:r>
          <a:r>
            <a:rPr lang="ru-RU" b="1" dirty="0" smtClean="0"/>
            <a:t> </a:t>
          </a:r>
          <a:r>
            <a:rPr lang="ru-RU" b="1" dirty="0" err="1" smtClean="0"/>
            <a:t>реализиране</a:t>
          </a:r>
          <a:r>
            <a:rPr lang="ru-RU" b="1" dirty="0" smtClean="0"/>
            <a:t> на СМР НА "</a:t>
          </a:r>
          <a:r>
            <a:rPr lang="ru-RU" b="1" dirty="0" err="1" smtClean="0"/>
            <a:t>Център</a:t>
          </a:r>
          <a:r>
            <a:rPr lang="ru-RU" b="1" dirty="0" smtClean="0"/>
            <a:t> за </a:t>
          </a:r>
          <a:r>
            <a:rPr lang="ru-RU" b="1" dirty="0" err="1" smtClean="0"/>
            <a:t>социална</a:t>
          </a:r>
          <a:r>
            <a:rPr lang="ru-RU" b="1" dirty="0" smtClean="0"/>
            <a:t> </a:t>
          </a:r>
          <a:r>
            <a:rPr lang="ru-RU" b="1" dirty="0" err="1" smtClean="0"/>
            <a:t>рехабилитация</a:t>
          </a:r>
          <a:r>
            <a:rPr lang="ru-RU" b="1" dirty="0" smtClean="0"/>
            <a:t> и интеграция "                        34 077 </a:t>
          </a:r>
          <a:r>
            <a:rPr lang="ru-RU" b="1" dirty="0" err="1" smtClean="0"/>
            <a:t>лв</a:t>
          </a:r>
          <a:r>
            <a:rPr lang="ru-RU" b="1" dirty="0" smtClean="0"/>
            <a:t>.</a:t>
          </a:r>
          <a:endParaRPr lang="en-US" dirty="0"/>
        </a:p>
      </dgm:t>
    </dgm:pt>
    <dgm:pt modelId="{8CA837C6-18CA-4510-BB38-ADA632F6CA8F}" type="parTrans" cxnId="{8837E773-020A-4CF1-B81C-DCFA3462242D}">
      <dgm:prSet/>
      <dgm:spPr/>
      <dgm:t>
        <a:bodyPr/>
        <a:lstStyle/>
        <a:p>
          <a:endParaRPr lang="bg-BG"/>
        </a:p>
      </dgm:t>
    </dgm:pt>
    <dgm:pt modelId="{35B75A84-9EBC-4E03-B0BA-EAF27925C6AC}" type="sibTrans" cxnId="{8837E773-020A-4CF1-B81C-DCFA3462242D}">
      <dgm:prSet/>
      <dgm:spPr/>
      <dgm:t>
        <a:bodyPr/>
        <a:lstStyle/>
        <a:p>
          <a:endParaRPr lang="bg-BG"/>
        </a:p>
      </dgm:t>
    </dgm:pt>
    <dgm:pt modelId="{5690445C-4656-45C3-BE0D-1D612D53BBF2}">
      <dgm:prSet/>
      <dgm:spPr/>
      <dgm:t>
        <a:bodyPr/>
        <a:lstStyle/>
        <a:p>
          <a:pPr rtl="0"/>
          <a:r>
            <a:rPr lang="ru-RU" b="1" dirty="0" err="1" smtClean="0"/>
            <a:t>Изработване</a:t>
          </a:r>
          <a:r>
            <a:rPr lang="ru-RU" b="1" dirty="0" smtClean="0"/>
            <a:t> на общ </a:t>
          </a:r>
          <a:r>
            <a:rPr lang="ru-RU" b="1" dirty="0" err="1" smtClean="0"/>
            <a:t>устройствен</a:t>
          </a:r>
          <a:r>
            <a:rPr lang="ru-RU" b="1" dirty="0" smtClean="0"/>
            <a:t> план                                      				    3 000 </a:t>
          </a:r>
          <a:r>
            <a:rPr lang="ru-RU" b="1" dirty="0" err="1" smtClean="0"/>
            <a:t>лв</a:t>
          </a:r>
          <a:r>
            <a:rPr lang="ru-RU" b="1" dirty="0" smtClean="0"/>
            <a:t>.                                          </a:t>
          </a:r>
          <a:endParaRPr lang="en-US" dirty="0"/>
        </a:p>
      </dgm:t>
    </dgm:pt>
    <dgm:pt modelId="{F42A2188-F016-4842-BDB0-68CA0BE7681A}" type="parTrans" cxnId="{E1DD1596-38DA-4F60-9317-79CEEDF44478}">
      <dgm:prSet/>
      <dgm:spPr/>
      <dgm:t>
        <a:bodyPr/>
        <a:lstStyle/>
        <a:p>
          <a:endParaRPr lang="bg-BG"/>
        </a:p>
      </dgm:t>
    </dgm:pt>
    <dgm:pt modelId="{FE3AEA89-69B5-42E9-AE0E-95F9C685C6E8}" type="sibTrans" cxnId="{E1DD1596-38DA-4F60-9317-79CEEDF44478}">
      <dgm:prSet/>
      <dgm:spPr/>
      <dgm:t>
        <a:bodyPr/>
        <a:lstStyle/>
        <a:p>
          <a:endParaRPr lang="bg-BG"/>
        </a:p>
      </dgm:t>
    </dgm:pt>
    <dgm:pt modelId="{DB6859FA-5607-490D-B83F-84D70FACBD10}" type="pres">
      <dgm:prSet presAssocID="{475D4241-C52B-44F6-9865-E98DC7C40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194D9C3-86E1-4433-9967-B4140A162425}" type="pres">
      <dgm:prSet presAssocID="{624054DA-34D0-46B5-801E-F41FB83F30A6}" presName="linNode" presStyleCnt="0"/>
      <dgm:spPr/>
    </dgm:pt>
    <dgm:pt modelId="{814E6B05-8E4B-43ED-A14B-66D9E84EFD35}" type="pres">
      <dgm:prSet presAssocID="{624054DA-34D0-46B5-801E-F41FB83F30A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46DA57F-00C2-49A4-A160-D0968E98565D}" type="pres">
      <dgm:prSet presAssocID="{624054DA-34D0-46B5-801E-F41FB83F30A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1406841C-A92E-47F4-8670-620E20406F2E}" type="presOf" srcId="{624054DA-34D0-46B5-801E-F41FB83F30A6}" destId="{814E6B05-8E4B-43ED-A14B-66D9E84EFD35}" srcOrd="0" destOrd="0" presId="urn:microsoft.com/office/officeart/2005/8/layout/vList5"/>
    <dgm:cxn modelId="{E9877659-8EF8-45AF-BDE1-BC7BE30DA1E1}" type="presOf" srcId="{475D4241-C52B-44F6-9865-E98DC7C40EB9}" destId="{DB6859FA-5607-490D-B83F-84D70FACBD10}" srcOrd="0" destOrd="0" presId="urn:microsoft.com/office/officeart/2005/8/layout/vList5"/>
    <dgm:cxn modelId="{335EF9D7-90DC-45C7-9F18-6A6980FB6716}" type="presOf" srcId="{5690445C-4656-45C3-BE0D-1D612D53BBF2}" destId="{946DA57F-00C2-49A4-A160-D0968E98565D}" srcOrd="0" destOrd="1" presId="urn:microsoft.com/office/officeart/2005/8/layout/vList5"/>
    <dgm:cxn modelId="{1403B47D-F7DE-4DCE-8C4E-6C9631FC8DB0}" srcId="{475D4241-C52B-44F6-9865-E98DC7C40EB9}" destId="{624054DA-34D0-46B5-801E-F41FB83F30A6}" srcOrd="0" destOrd="0" parTransId="{23C9F5E8-E8E8-4EE5-9586-FFBC8534033D}" sibTransId="{455333B8-28AF-484A-9AE0-45F63E8EC55C}"/>
    <dgm:cxn modelId="{F026DAA6-4427-4177-8971-F29BAE8173E1}" type="presOf" srcId="{EAA02507-5BA4-42AE-B8A9-5AE4218AA3A4}" destId="{946DA57F-00C2-49A4-A160-D0968E98565D}" srcOrd="0" destOrd="0" presId="urn:microsoft.com/office/officeart/2005/8/layout/vList5"/>
    <dgm:cxn modelId="{8837E773-020A-4CF1-B81C-DCFA3462242D}" srcId="{624054DA-34D0-46B5-801E-F41FB83F30A6}" destId="{EAA02507-5BA4-42AE-B8A9-5AE4218AA3A4}" srcOrd="0" destOrd="0" parTransId="{8CA837C6-18CA-4510-BB38-ADA632F6CA8F}" sibTransId="{35B75A84-9EBC-4E03-B0BA-EAF27925C6AC}"/>
    <dgm:cxn modelId="{E1DD1596-38DA-4F60-9317-79CEEDF44478}" srcId="{624054DA-34D0-46B5-801E-F41FB83F30A6}" destId="{5690445C-4656-45C3-BE0D-1D612D53BBF2}" srcOrd="1" destOrd="0" parTransId="{F42A2188-F016-4842-BDB0-68CA0BE7681A}" sibTransId="{FE3AEA89-69B5-42E9-AE0E-95F9C685C6E8}"/>
    <dgm:cxn modelId="{3C8F26D4-2A1A-49FC-B58A-06F8D9793C36}" type="presParOf" srcId="{DB6859FA-5607-490D-B83F-84D70FACBD10}" destId="{3194D9C3-86E1-4433-9967-B4140A162425}" srcOrd="0" destOrd="0" presId="urn:microsoft.com/office/officeart/2005/8/layout/vList5"/>
    <dgm:cxn modelId="{26504B57-8A9D-4B65-9DFB-83F35A5CC9DD}" type="presParOf" srcId="{3194D9C3-86E1-4433-9967-B4140A162425}" destId="{814E6B05-8E4B-43ED-A14B-66D9E84EFD35}" srcOrd="0" destOrd="0" presId="urn:microsoft.com/office/officeart/2005/8/layout/vList5"/>
    <dgm:cxn modelId="{4041BB02-A027-4038-A8FD-5829FAB0F355}" type="presParOf" srcId="{3194D9C3-86E1-4433-9967-B4140A162425}" destId="{946DA57F-00C2-49A4-A160-D0968E9856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C7E6F0-CACA-4D0D-894D-40425C8BC8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6D2C0FD-3BAC-466D-A46A-5ED3D12340EF}">
      <dgm:prSet custT="1"/>
      <dgm:spPr/>
      <dgm:t>
        <a:bodyPr/>
        <a:lstStyle/>
        <a:p>
          <a:pPr rtl="0"/>
          <a:r>
            <a:rPr lang="bg-BG" sz="3200" b="1" dirty="0" smtClean="0"/>
            <a:t>Просрочени задължения към </a:t>
          </a:r>
          <a:r>
            <a:rPr lang="en-US" sz="3200" b="1" dirty="0" smtClean="0"/>
            <a:t>31</a:t>
          </a:r>
          <a:r>
            <a:rPr lang="bg-BG" sz="3200" b="1" dirty="0" smtClean="0"/>
            <a:t>.</a:t>
          </a:r>
          <a:r>
            <a:rPr lang="en-US" sz="3200" b="1" dirty="0" smtClean="0"/>
            <a:t>12</a:t>
          </a:r>
          <a:r>
            <a:rPr lang="bg-BG" sz="3200" b="1" dirty="0" smtClean="0"/>
            <a:t>.2019г   </a:t>
          </a:r>
          <a:r>
            <a:rPr lang="en-US" sz="3600" b="1" dirty="0" smtClean="0">
              <a:solidFill>
                <a:schemeClr val="bg1"/>
              </a:solidFill>
            </a:rPr>
            <a:t>399 759 </a:t>
          </a:r>
          <a:r>
            <a:rPr lang="bg-BG" sz="3200" b="1" dirty="0" smtClean="0"/>
            <a:t>лв., в т.ч.: </a:t>
          </a:r>
          <a:endParaRPr lang="en-US" sz="3200" dirty="0"/>
        </a:p>
      </dgm:t>
    </dgm:pt>
    <dgm:pt modelId="{642110CC-856E-4B17-9349-A7DB4999EC52}" type="parTrans" cxnId="{388614FA-4BEC-4F3F-A134-ECA3BB8DA5D5}">
      <dgm:prSet/>
      <dgm:spPr/>
      <dgm:t>
        <a:bodyPr/>
        <a:lstStyle/>
        <a:p>
          <a:endParaRPr lang="bg-BG"/>
        </a:p>
      </dgm:t>
    </dgm:pt>
    <dgm:pt modelId="{FF4126C3-E122-4796-811C-B6BE0A2343F6}" type="sibTrans" cxnId="{388614FA-4BEC-4F3F-A134-ECA3BB8DA5D5}">
      <dgm:prSet/>
      <dgm:spPr/>
      <dgm:t>
        <a:bodyPr/>
        <a:lstStyle/>
        <a:p>
          <a:endParaRPr lang="bg-BG"/>
        </a:p>
      </dgm:t>
    </dgm:pt>
    <dgm:pt modelId="{251B2873-ECB9-482E-BE63-25E0276D1A6C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Община Тутракан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256 690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1E0C98C-A0F3-439A-9282-B9A37F371E08}" type="parTrans" cxnId="{7BD53BD2-060F-47BA-8B59-4B49A03CCAC4}">
      <dgm:prSet/>
      <dgm:spPr/>
      <dgm:t>
        <a:bodyPr/>
        <a:lstStyle/>
        <a:p>
          <a:endParaRPr lang="bg-BG"/>
        </a:p>
      </dgm:t>
    </dgm:pt>
    <dgm:pt modelId="{66B01C94-24C9-454A-B829-0F2908F647A1}" type="sibTrans" cxnId="{7BD53BD2-060F-47BA-8B59-4B49A03CCAC4}">
      <dgm:prSet/>
      <dgm:spPr/>
      <dgm:t>
        <a:bodyPr/>
        <a:lstStyle/>
        <a:p>
          <a:endParaRPr lang="bg-BG"/>
        </a:p>
      </dgm:t>
    </dgm:pt>
    <dgm:pt modelId="{E5ECA944-7F67-44BA-8CDA-E53AEF084442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други    –         </a:t>
          </a:r>
          <a:r>
            <a:rPr kumimoji="0" lang="en-US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177  801</a:t>
          </a: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AB9AC1E-468C-47EC-9766-A688A3892705}" type="parTrans" cxnId="{7FD1DA64-6DB1-4A24-810D-6AA4F358FD71}">
      <dgm:prSet/>
      <dgm:spPr/>
      <dgm:t>
        <a:bodyPr/>
        <a:lstStyle/>
        <a:p>
          <a:endParaRPr lang="bg-BG"/>
        </a:p>
      </dgm:t>
    </dgm:pt>
    <dgm:pt modelId="{B375F8BC-FBFA-4F3D-9F7B-283D2237F4EE}" type="sibTrans" cxnId="{7FD1DA64-6DB1-4A24-810D-6AA4F358FD71}">
      <dgm:prSet/>
      <dgm:spPr/>
      <dgm:t>
        <a:bodyPr/>
        <a:lstStyle/>
        <a:p>
          <a:endParaRPr lang="bg-BG"/>
        </a:p>
      </dgm:t>
    </dgm:pt>
    <dgm:pt modelId="{711DD2E9-FD02-40B2-9E9C-CDCFD2F122FD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капиталови  –</a:t>
          </a:r>
          <a:r>
            <a:rPr kumimoji="0" lang="en-US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 78 889</a:t>
          </a: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98D58AD-8EE9-4B73-90AE-CCAF1DC08B30}" type="parTrans" cxnId="{8F6CFABF-FC54-4F12-B63B-9AC973013114}">
      <dgm:prSet/>
      <dgm:spPr/>
      <dgm:t>
        <a:bodyPr/>
        <a:lstStyle/>
        <a:p>
          <a:endParaRPr lang="bg-BG"/>
        </a:p>
      </dgm:t>
    </dgm:pt>
    <dgm:pt modelId="{8C8EC837-EDD2-4C20-8EEA-C96A7FD6AD90}" type="sibTrans" cxnId="{8F6CFABF-FC54-4F12-B63B-9AC973013114}">
      <dgm:prSet/>
      <dgm:spPr/>
      <dgm:t>
        <a:bodyPr/>
        <a:lstStyle/>
        <a:p>
          <a:endParaRPr lang="bg-BG"/>
        </a:p>
      </dgm:t>
    </dgm:pt>
    <dgm:pt modelId="{2CC96325-2F42-46E6-B512-447F7560AF4A}">
      <dgm:prSet custT="1"/>
      <dgm:spPr/>
      <dgm:t>
        <a:bodyPr/>
        <a:lstStyle/>
        <a:p>
          <a:pPr rtl="0"/>
          <a:r>
            <a:rPr kumimoji="0" lang="bg-BG" sz="24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ОУ„Стефан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Караджа“                      	гориво –  3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9 47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37407E1-FAED-4C22-9F1F-589C97728C09}" type="parTrans" cxnId="{315ACB08-7D07-4B34-88F9-A9C83986BBE2}">
      <dgm:prSet/>
      <dgm:spPr/>
      <dgm:t>
        <a:bodyPr/>
        <a:lstStyle/>
        <a:p>
          <a:endParaRPr lang="bg-BG"/>
        </a:p>
      </dgm:t>
    </dgm:pt>
    <dgm:pt modelId="{F598A6A4-7513-4B12-BEFA-B420C456DC4B}" type="sibTrans" cxnId="{315ACB08-7D07-4B34-88F9-A9C83986BBE2}">
      <dgm:prSet/>
      <dgm:spPr/>
      <dgm:t>
        <a:bodyPr/>
        <a:lstStyle/>
        <a:p>
          <a:endParaRPr lang="bg-BG"/>
        </a:p>
      </dgm:t>
    </dgm:pt>
    <dgm:pt modelId="{64281D28-C716-4BA8-9732-164448D37E98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СУ“ Йордан Йовков“	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12 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548 лв.                    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70960E8-EEE1-4505-B3F8-D66676CD0754}" type="parTrans" cxnId="{818D553F-18A0-4098-88DC-1A378352F716}">
      <dgm:prSet/>
      <dgm:spPr/>
      <dgm:t>
        <a:bodyPr/>
        <a:lstStyle/>
        <a:p>
          <a:endParaRPr lang="bg-BG"/>
        </a:p>
      </dgm:t>
    </dgm:pt>
    <dgm:pt modelId="{E2DA24B7-3CC2-4363-ABB5-00A37B8D663F}" type="sibTrans" cxnId="{818D553F-18A0-4098-88DC-1A378352F716}">
      <dgm:prSet/>
      <dgm:spPr/>
      <dgm:t>
        <a:bodyPr/>
        <a:lstStyle/>
        <a:p>
          <a:endParaRPr lang="bg-BG"/>
        </a:p>
      </dgm:t>
    </dgm:pt>
    <dgm:pt modelId="{D83EE107-62EE-45CF-8EE9-401D8E4B8B52}">
      <dgm:prSet custT="1"/>
      <dgm:spPr/>
      <dgm:t>
        <a:bodyPr/>
        <a:lstStyle/>
        <a:p>
          <a:pPr rtl="0"/>
          <a:r>
            <a:rPr kumimoji="0" lang="bg-BG" sz="24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ДГ“Полет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“                     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49 49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24446CC-E449-4C95-B705-13B1181E4E6D}" type="parTrans" cxnId="{542F3DB5-1B8E-42F0-A437-9E9D10243E9C}">
      <dgm:prSet/>
      <dgm:spPr/>
      <dgm:t>
        <a:bodyPr/>
        <a:lstStyle/>
        <a:p>
          <a:endParaRPr lang="bg-BG"/>
        </a:p>
      </dgm:t>
    </dgm:pt>
    <dgm:pt modelId="{3ABACEA5-13E2-45BC-878E-33946B03DC9C}" type="sibTrans" cxnId="{542F3DB5-1B8E-42F0-A437-9E9D10243E9C}">
      <dgm:prSet/>
      <dgm:spPr/>
      <dgm:t>
        <a:bodyPr/>
        <a:lstStyle/>
        <a:p>
          <a:endParaRPr lang="bg-BG"/>
        </a:p>
      </dgm:t>
    </dgm:pt>
    <dgm:pt modelId="{64C4B704-498F-40E0-B40B-7D427111C1BF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ДГ“ Славянка“                         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35 110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11358E8-C13E-4AD0-BE2E-D41487453EB0}" type="parTrans" cxnId="{2564B3E5-BB80-4BEC-A3D0-4E2C8DC3B2E4}">
      <dgm:prSet/>
      <dgm:spPr/>
      <dgm:t>
        <a:bodyPr/>
        <a:lstStyle/>
        <a:p>
          <a:endParaRPr lang="bg-BG"/>
        </a:p>
      </dgm:t>
    </dgm:pt>
    <dgm:pt modelId="{616B25B2-328E-40AB-B610-ADB794D6042C}" type="sibTrans" cxnId="{2564B3E5-BB80-4BEC-A3D0-4E2C8DC3B2E4}">
      <dgm:prSet/>
      <dgm:spPr/>
      <dgm:t>
        <a:bodyPr/>
        <a:lstStyle/>
        <a:p>
          <a:endParaRPr lang="bg-BG"/>
        </a:p>
      </dgm:t>
    </dgm:pt>
    <dgm:pt modelId="{6A497C45-0614-42B5-B918-B9A9DF4315F9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Кметство с.Шуменци                   	гориво   –  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3 5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52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DE9D7B7-CF8C-4EF2-8888-FEC2563AB193}" type="parTrans" cxnId="{C0259214-C361-4E5A-A985-3327BF38C63B}">
      <dgm:prSet/>
      <dgm:spPr/>
      <dgm:t>
        <a:bodyPr/>
        <a:lstStyle/>
        <a:p>
          <a:endParaRPr lang="bg-BG"/>
        </a:p>
      </dgm:t>
    </dgm:pt>
    <dgm:pt modelId="{B89FEAD5-EB18-487B-8194-CAD9C554626E}" type="sibTrans" cxnId="{C0259214-C361-4E5A-A985-3327BF38C63B}">
      <dgm:prSet/>
      <dgm:spPr/>
      <dgm:t>
        <a:bodyPr/>
        <a:lstStyle/>
        <a:p>
          <a:endParaRPr lang="bg-BG"/>
        </a:p>
      </dgm:t>
    </dgm:pt>
    <dgm:pt modelId="{2A587448-22DE-4B59-8570-B94301C8027E}">
      <dgm:prSet custT="1"/>
      <dgm:spPr/>
      <dgm:t>
        <a:bodyPr/>
        <a:lstStyle/>
        <a:p>
          <a:pPr rtl="0"/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Кметство с.Нова Черна          	други – 2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885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3259294-38A5-4BEC-8F0A-1813C7D352AF}" type="parTrans" cxnId="{C4CD9E34-9D44-45C5-B109-0A701641EFFC}">
      <dgm:prSet/>
      <dgm:spPr/>
      <dgm:t>
        <a:bodyPr/>
        <a:lstStyle/>
        <a:p>
          <a:endParaRPr lang="bg-BG"/>
        </a:p>
      </dgm:t>
    </dgm:pt>
    <dgm:pt modelId="{99B53BC4-0275-4034-B150-2D7D1958AC10}" type="sibTrans" cxnId="{C4CD9E34-9D44-45C5-B109-0A701641EFFC}">
      <dgm:prSet/>
      <dgm:spPr/>
      <dgm:t>
        <a:bodyPr/>
        <a:lstStyle/>
        <a:p>
          <a:endParaRPr lang="bg-BG"/>
        </a:p>
      </dgm:t>
    </dgm:pt>
    <dgm:pt modelId="{02CB89C8-4383-45EC-9428-5595C57B9E4F}" type="pres">
      <dgm:prSet presAssocID="{8DC7E6F0-CACA-4D0D-894D-40425C8BC8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8224715-B247-4464-8066-6A880006E6EF}" type="pres">
      <dgm:prSet presAssocID="{E6D2C0FD-3BAC-466D-A46A-5ED3D12340EF}" presName="linNode" presStyleCnt="0"/>
      <dgm:spPr/>
    </dgm:pt>
    <dgm:pt modelId="{FFA373A4-CBDA-496C-983B-A8F4673B579B}" type="pres">
      <dgm:prSet presAssocID="{E6D2C0FD-3BAC-466D-A46A-5ED3D12340EF}" presName="parentText" presStyleLbl="node1" presStyleIdx="0" presStyleCnt="1" custScaleX="10598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A8C482F-A10B-4F16-8494-B736CD34E55D}" type="pres">
      <dgm:prSet presAssocID="{E6D2C0FD-3BAC-466D-A46A-5ED3D12340EF}" presName="descendantText" presStyleLbl="alignAccFollowNode1" presStyleIdx="0" presStyleCnt="1" custScaleY="118984" custLinFactNeighborX="117" custLinFactNeighborY="-3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FD1DA64-6DB1-4A24-810D-6AA4F358FD71}" srcId="{251B2873-ECB9-482E-BE63-25E0276D1A6C}" destId="{E5ECA944-7F67-44BA-8CDA-E53AEF084442}" srcOrd="0" destOrd="0" parTransId="{1AB9AC1E-468C-47EC-9766-A688A3892705}" sibTransId="{B375F8BC-FBFA-4F3D-9F7B-283D2237F4EE}"/>
    <dgm:cxn modelId="{17202D92-0D13-45DE-8109-27FAE82273A2}" type="presOf" srcId="{64281D28-C716-4BA8-9732-164448D37E98}" destId="{EA8C482F-A10B-4F16-8494-B736CD34E55D}" srcOrd="0" destOrd="4" presId="urn:microsoft.com/office/officeart/2005/8/layout/vList5"/>
    <dgm:cxn modelId="{315ACB08-7D07-4B34-88F9-A9C83986BBE2}" srcId="{E6D2C0FD-3BAC-466D-A46A-5ED3D12340EF}" destId="{2CC96325-2F42-46E6-B512-447F7560AF4A}" srcOrd="1" destOrd="0" parTransId="{437407E1-FAED-4C22-9F1F-589C97728C09}" sibTransId="{F598A6A4-7513-4B12-BEFA-B420C456DC4B}"/>
    <dgm:cxn modelId="{7BD53BD2-060F-47BA-8B59-4B49A03CCAC4}" srcId="{E6D2C0FD-3BAC-466D-A46A-5ED3D12340EF}" destId="{251B2873-ECB9-482E-BE63-25E0276D1A6C}" srcOrd="0" destOrd="0" parTransId="{F1E0C98C-A0F3-439A-9282-B9A37F371E08}" sibTransId="{66B01C94-24C9-454A-B829-0F2908F647A1}"/>
    <dgm:cxn modelId="{95B1F724-38B8-45BD-B7CF-74309E1BA7F8}" type="presOf" srcId="{2CC96325-2F42-46E6-B512-447F7560AF4A}" destId="{EA8C482F-A10B-4F16-8494-B736CD34E55D}" srcOrd="0" destOrd="3" presId="urn:microsoft.com/office/officeart/2005/8/layout/vList5"/>
    <dgm:cxn modelId="{542F3DB5-1B8E-42F0-A437-9E9D10243E9C}" srcId="{E6D2C0FD-3BAC-466D-A46A-5ED3D12340EF}" destId="{D83EE107-62EE-45CF-8EE9-401D8E4B8B52}" srcOrd="3" destOrd="0" parTransId="{F24446CC-E449-4C95-B705-13B1181E4E6D}" sibTransId="{3ABACEA5-13E2-45BC-878E-33946B03DC9C}"/>
    <dgm:cxn modelId="{019D4324-7EB2-460A-AC75-E4176410EB0F}" type="presOf" srcId="{64C4B704-498F-40E0-B40B-7D427111C1BF}" destId="{EA8C482F-A10B-4F16-8494-B736CD34E55D}" srcOrd="0" destOrd="6" presId="urn:microsoft.com/office/officeart/2005/8/layout/vList5"/>
    <dgm:cxn modelId="{5D8C2302-6634-4D53-9336-0E7C1E1E83A2}" type="presOf" srcId="{D83EE107-62EE-45CF-8EE9-401D8E4B8B52}" destId="{EA8C482F-A10B-4F16-8494-B736CD34E55D}" srcOrd="0" destOrd="5" presId="urn:microsoft.com/office/officeart/2005/8/layout/vList5"/>
    <dgm:cxn modelId="{CD4E74C2-E2F6-4F1C-A42D-519804EBDF19}" type="presOf" srcId="{E6D2C0FD-3BAC-466D-A46A-5ED3D12340EF}" destId="{FFA373A4-CBDA-496C-983B-A8F4673B579B}" srcOrd="0" destOrd="0" presId="urn:microsoft.com/office/officeart/2005/8/layout/vList5"/>
    <dgm:cxn modelId="{8F6CFABF-FC54-4F12-B63B-9AC973013114}" srcId="{251B2873-ECB9-482E-BE63-25E0276D1A6C}" destId="{711DD2E9-FD02-40B2-9E9C-CDCFD2F122FD}" srcOrd="1" destOrd="0" parTransId="{998D58AD-8EE9-4B73-90AE-CCAF1DC08B30}" sibTransId="{8C8EC837-EDD2-4C20-8EEA-C96A7FD6AD90}"/>
    <dgm:cxn modelId="{7BC70427-2B42-4AF6-B2A9-915685931210}" type="presOf" srcId="{8DC7E6F0-CACA-4D0D-894D-40425C8BC8AA}" destId="{02CB89C8-4383-45EC-9428-5595C57B9E4F}" srcOrd="0" destOrd="0" presId="urn:microsoft.com/office/officeart/2005/8/layout/vList5"/>
    <dgm:cxn modelId="{FDF6CF09-4AA4-4A3F-ACC2-9524648ECC57}" type="presOf" srcId="{6A497C45-0614-42B5-B918-B9A9DF4315F9}" destId="{EA8C482F-A10B-4F16-8494-B736CD34E55D}" srcOrd="0" destOrd="7" presId="urn:microsoft.com/office/officeart/2005/8/layout/vList5"/>
    <dgm:cxn modelId="{C0259214-C361-4E5A-A985-3327BF38C63B}" srcId="{E6D2C0FD-3BAC-466D-A46A-5ED3D12340EF}" destId="{6A497C45-0614-42B5-B918-B9A9DF4315F9}" srcOrd="5" destOrd="0" parTransId="{DDE9D7B7-CF8C-4EF2-8888-FEC2563AB193}" sibTransId="{B89FEAD5-EB18-487B-8194-CAD9C554626E}"/>
    <dgm:cxn modelId="{F285F697-5782-42C4-B810-47CF232EBC98}" type="presOf" srcId="{2A587448-22DE-4B59-8570-B94301C8027E}" destId="{EA8C482F-A10B-4F16-8494-B736CD34E55D}" srcOrd="0" destOrd="8" presId="urn:microsoft.com/office/officeart/2005/8/layout/vList5"/>
    <dgm:cxn modelId="{2564B3E5-BB80-4BEC-A3D0-4E2C8DC3B2E4}" srcId="{E6D2C0FD-3BAC-466D-A46A-5ED3D12340EF}" destId="{64C4B704-498F-40E0-B40B-7D427111C1BF}" srcOrd="4" destOrd="0" parTransId="{511358E8-C13E-4AD0-BE2E-D41487453EB0}" sibTransId="{616B25B2-328E-40AB-B610-ADB794D6042C}"/>
    <dgm:cxn modelId="{C4CD9E34-9D44-45C5-B109-0A701641EFFC}" srcId="{E6D2C0FD-3BAC-466D-A46A-5ED3D12340EF}" destId="{2A587448-22DE-4B59-8570-B94301C8027E}" srcOrd="6" destOrd="0" parTransId="{E3259294-38A5-4BEC-8F0A-1813C7D352AF}" sibTransId="{99B53BC4-0275-4034-B150-2D7D1958AC10}"/>
    <dgm:cxn modelId="{145F003B-58C8-44EB-8060-06EF583F80A9}" type="presOf" srcId="{711DD2E9-FD02-40B2-9E9C-CDCFD2F122FD}" destId="{EA8C482F-A10B-4F16-8494-B736CD34E55D}" srcOrd="0" destOrd="2" presId="urn:microsoft.com/office/officeart/2005/8/layout/vList5"/>
    <dgm:cxn modelId="{818D553F-18A0-4098-88DC-1A378352F716}" srcId="{E6D2C0FD-3BAC-466D-A46A-5ED3D12340EF}" destId="{64281D28-C716-4BA8-9732-164448D37E98}" srcOrd="2" destOrd="0" parTransId="{A70960E8-EEE1-4505-B3F8-D66676CD0754}" sibTransId="{E2DA24B7-3CC2-4363-ABB5-00A37B8D663F}"/>
    <dgm:cxn modelId="{C1BAA0A5-5F7F-4592-B796-C4528A37B555}" type="presOf" srcId="{E5ECA944-7F67-44BA-8CDA-E53AEF084442}" destId="{EA8C482F-A10B-4F16-8494-B736CD34E55D}" srcOrd="0" destOrd="1" presId="urn:microsoft.com/office/officeart/2005/8/layout/vList5"/>
    <dgm:cxn modelId="{4E7B2AFC-E166-44CC-BB9F-7DC143F3C025}" type="presOf" srcId="{251B2873-ECB9-482E-BE63-25E0276D1A6C}" destId="{EA8C482F-A10B-4F16-8494-B736CD34E55D}" srcOrd="0" destOrd="0" presId="urn:microsoft.com/office/officeart/2005/8/layout/vList5"/>
    <dgm:cxn modelId="{388614FA-4BEC-4F3F-A134-ECA3BB8DA5D5}" srcId="{8DC7E6F0-CACA-4D0D-894D-40425C8BC8AA}" destId="{E6D2C0FD-3BAC-466D-A46A-5ED3D12340EF}" srcOrd="0" destOrd="0" parTransId="{642110CC-856E-4B17-9349-A7DB4999EC52}" sibTransId="{FF4126C3-E122-4796-811C-B6BE0A2343F6}"/>
    <dgm:cxn modelId="{5035C1E0-DF1B-401A-B24D-40598216377B}" type="presParOf" srcId="{02CB89C8-4383-45EC-9428-5595C57B9E4F}" destId="{88224715-B247-4464-8066-6A880006E6EF}" srcOrd="0" destOrd="0" presId="urn:microsoft.com/office/officeart/2005/8/layout/vList5"/>
    <dgm:cxn modelId="{5A6ABA6E-DD02-4075-BFEF-C1520CA5E40D}" type="presParOf" srcId="{88224715-B247-4464-8066-6A880006E6EF}" destId="{FFA373A4-CBDA-496C-983B-A8F4673B579B}" srcOrd="0" destOrd="0" presId="urn:microsoft.com/office/officeart/2005/8/layout/vList5"/>
    <dgm:cxn modelId="{CC19661E-002A-4CCD-AEDD-69123729FFFD}" type="presParOf" srcId="{88224715-B247-4464-8066-6A880006E6EF}" destId="{EA8C482F-A10B-4F16-8494-B736CD34E5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2283D-852C-4A07-9954-16615C5B8215}">
      <dsp:nvSpPr>
        <dsp:cNvPr id="0" name=""/>
        <dsp:cNvSpPr/>
      </dsp:nvSpPr>
      <dsp:spPr>
        <a:xfrm rot="5400000">
          <a:off x="2698832" y="-1117594"/>
          <a:ext cx="4752520" cy="69877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сградата</a:t>
          </a:r>
          <a:r>
            <a:rPr lang="ru-RU" sz="1600" b="1" kern="1200" dirty="0" smtClean="0"/>
            <a:t> на Общ. администрация</a:t>
          </a:r>
          <a:r>
            <a:rPr lang="en-US" sz="1600" b="1" kern="1200" dirty="0" smtClean="0"/>
            <a:t>  </a:t>
          </a:r>
          <a:r>
            <a:rPr lang="bg-BG" sz="1600" b="1" kern="1200" dirty="0" smtClean="0"/>
            <a:t>     </a:t>
          </a:r>
          <a:r>
            <a:rPr lang="en-US" sz="1600" b="1" kern="1200" dirty="0" smtClean="0"/>
            <a:t>42</a:t>
          </a:r>
          <a:r>
            <a:rPr lang="bg-BG" sz="1600" b="1" kern="1200" dirty="0" smtClean="0"/>
            <a:t> </a:t>
          </a:r>
          <a:r>
            <a:rPr lang="en-US" sz="1600" b="1" kern="1200" dirty="0" smtClean="0"/>
            <a:t>628</a:t>
          </a:r>
          <a:r>
            <a:rPr lang="bg-BG" sz="1600" b="1" kern="1200" dirty="0" smtClean="0"/>
            <a:t> лв.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Преустройство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сградата</a:t>
          </a:r>
          <a:r>
            <a:rPr lang="ru-RU" sz="1600" b="1" kern="1200" dirty="0" smtClean="0"/>
            <a:t> на ул. "</a:t>
          </a:r>
          <a:r>
            <a:rPr lang="ru-RU" sz="1600" b="1" kern="1200" dirty="0" err="1" smtClean="0"/>
            <a:t>Крепостта</a:t>
          </a:r>
          <a:r>
            <a:rPr lang="ru-RU" sz="1600" b="1" kern="1200" dirty="0" smtClean="0"/>
            <a:t>"     62 124 </a:t>
          </a:r>
          <a:r>
            <a:rPr lang="ru-RU" sz="1600" b="1" kern="1200" dirty="0" err="1" smtClean="0"/>
            <a:t>лв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Енергийна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ефективност</a:t>
          </a:r>
          <a:r>
            <a:rPr lang="ru-RU" sz="1600" b="1" kern="1200" dirty="0" smtClean="0"/>
            <a:t> на РСПБЗН                        9 369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покрив</a:t>
          </a:r>
          <a:r>
            <a:rPr lang="ru-RU" sz="1600" b="1" kern="1200" dirty="0" smtClean="0"/>
            <a:t> на ДГ"Славянка"-</a:t>
          </a:r>
          <a:r>
            <a:rPr lang="ru-RU" sz="1600" b="1" kern="1200" dirty="0" err="1" smtClean="0"/>
            <a:t>Тутракан</a:t>
          </a:r>
          <a:r>
            <a:rPr lang="ru-RU" sz="1600" b="1" kern="1200" dirty="0" smtClean="0"/>
            <a:t>      16 647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улици</a:t>
          </a:r>
          <a:r>
            <a:rPr lang="ru-RU" sz="1600" b="1" kern="1200" dirty="0" smtClean="0"/>
            <a:t>  в </a:t>
          </a:r>
          <a:r>
            <a:rPr lang="ru-RU" sz="1600" b="1" kern="1200" dirty="0" err="1" smtClean="0"/>
            <a:t>Тутракан</a:t>
          </a:r>
          <a:r>
            <a:rPr lang="ru-RU" sz="1600" b="1" kern="1200" dirty="0" smtClean="0"/>
            <a:t>                              507 361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улици</a:t>
          </a:r>
          <a:r>
            <a:rPr lang="ru-RU" sz="1600" b="1" kern="1200" dirty="0" smtClean="0"/>
            <a:t>  в </a:t>
          </a:r>
          <a:r>
            <a:rPr lang="ru-RU" sz="1600" b="1" kern="1200" dirty="0" err="1" smtClean="0"/>
            <a:t>селата</a:t>
          </a:r>
          <a:r>
            <a:rPr lang="ru-RU" sz="1600" b="1" kern="1200" dirty="0" smtClean="0"/>
            <a:t>                                    39 864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Жилищен</a:t>
          </a:r>
          <a:r>
            <a:rPr lang="ru-RU" sz="1600" b="1" kern="1200" dirty="0" smtClean="0"/>
            <a:t> блок " </a:t>
          </a:r>
          <a:r>
            <a:rPr lang="ru-RU" sz="1600" b="1" kern="1200" dirty="0" err="1" smtClean="0"/>
            <a:t>Възход</a:t>
          </a:r>
          <a:r>
            <a:rPr lang="ru-RU" sz="1600" b="1" kern="1200" dirty="0" smtClean="0"/>
            <a:t> " 3 и 4                           603 825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Енергийна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ефективност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многоф</a:t>
          </a:r>
          <a:r>
            <a:rPr lang="ru-RU" sz="1600" b="1" kern="1200" dirty="0" smtClean="0"/>
            <a:t>. </a:t>
          </a:r>
          <a:r>
            <a:rPr lang="ru-RU" sz="1600" b="1" kern="1200" dirty="0" err="1" smtClean="0"/>
            <a:t>къщи</a:t>
          </a:r>
          <a:r>
            <a:rPr lang="ru-RU" sz="1600" b="1" kern="1200" dirty="0" smtClean="0"/>
            <a:t>      1 231 907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</dsp:txBody>
      <dsp:txXfrm rot="-5400000">
        <a:off x="1581234" y="232003"/>
        <a:ext cx="6755718" cy="4288522"/>
      </dsp:txXfrm>
    </dsp:sp>
    <dsp:sp modelId="{27AD0085-860F-4C4A-A11C-4F08E1513DFC}">
      <dsp:nvSpPr>
        <dsp:cNvPr id="0" name=""/>
        <dsp:cNvSpPr/>
      </dsp:nvSpPr>
      <dsp:spPr>
        <a:xfrm>
          <a:off x="0" y="0"/>
          <a:ext cx="1579296" cy="474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§51-00 ОСНОВЕН РЕМОНТ 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3 552 822 ЛВ.</a:t>
          </a:r>
          <a:endParaRPr lang="en-US" sz="1600" kern="1200" dirty="0"/>
        </a:p>
      </dsp:txBody>
      <dsp:txXfrm>
        <a:off x="77095" y="77095"/>
        <a:ext cx="1425106" cy="4593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4DBA5-0735-41D8-9FEB-DD7F6E50715E}">
      <dsp:nvSpPr>
        <dsp:cNvPr id="0" name=""/>
        <dsp:cNvSpPr/>
      </dsp:nvSpPr>
      <dsp:spPr>
        <a:xfrm rot="5400000">
          <a:off x="2978215" y="-287573"/>
          <a:ext cx="5273014" cy="60962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Енерг.ефективност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улично</a:t>
          </a:r>
          <a:r>
            <a:rPr lang="ru-RU" sz="1600" b="1" kern="1200" dirty="0" smtClean="0"/>
            <a:t> осветление   21 312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Енерг.ефективност</a:t>
          </a:r>
          <a:r>
            <a:rPr lang="ru-RU" sz="1600" b="1" kern="1200" dirty="0" smtClean="0"/>
            <a:t> в </a:t>
          </a:r>
          <a:r>
            <a:rPr lang="ru-RU" sz="1600" b="1" kern="1200" dirty="0" err="1" smtClean="0"/>
            <a:t>образ.инфраструктура</a:t>
          </a:r>
          <a:r>
            <a:rPr lang="ru-RU" sz="1600" b="1" kern="1200" dirty="0" smtClean="0"/>
            <a:t> в </a:t>
          </a:r>
          <a:r>
            <a:rPr lang="ru-RU" sz="1600" b="1" kern="1200" dirty="0" err="1" smtClean="0"/>
            <a:t>гр.Тутракан</a:t>
          </a:r>
          <a:r>
            <a:rPr lang="ru-RU" sz="1600" b="1" kern="1200" dirty="0" smtClean="0"/>
            <a:t>					   663 808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СМР- ПУДОС </a:t>
          </a:r>
          <a:r>
            <a:rPr lang="ru-RU" sz="1600" b="1" kern="1200" dirty="0" err="1" smtClean="0"/>
            <a:t>с.Варненци</a:t>
          </a:r>
          <a:r>
            <a:rPr lang="ru-RU" sz="1600" b="1" kern="1200" dirty="0" smtClean="0"/>
            <a:t> и </a:t>
          </a:r>
          <a:r>
            <a:rPr lang="ru-RU" sz="1600" b="1" kern="1200" dirty="0" err="1" smtClean="0"/>
            <a:t>с.Цар</a:t>
          </a:r>
          <a:r>
            <a:rPr lang="ru-RU" sz="1600" b="1" kern="1200" dirty="0" smtClean="0"/>
            <a:t> Самуил     7 927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Енергийна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ефективност</a:t>
          </a:r>
          <a:r>
            <a:rPr lang="ru-RU" sz="1600" b="1" kern="1200" dirty="0" smtClean="0"/>
            <a:t> в </a:t>
          </a:r>
          <a:r>
            <a:rPr lang="ru-RU" sz="1600" b="1" kern="1200" dirty="0" err="1" smtClean="0"/>
            <a:t>общински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административни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сгради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гр.Тутракан</a:t>
          </a:r>
          <a:r>
            <a:rPr lang="ru-RU" sz="1600" b="1" kern="1200" dirty="0" smtClean="0"/>
            <a:t>       260 053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паметника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загиналите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във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войната</a:t>
          </a:r>
          <a:r>
            <a:rPr lang="ru-RU" sz="1600" b="1" kern="1200" dirty="0" smtClean="0"/>
            <a:t> - Парк " </a:t>
          </a:r>
          <a:r>
            <a:rPr lang="ru-RU" sz="1600" b="1" kern="1200" dirty="0" err="1" smtClean="0"/>
            <a:t>Христо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Ботев</a:t>
          </a:r>
          <a:r>
            <a:rPr lang="ru-RU" sz="1600" b="1" kern="1200" dirty="0" smtClean="0"/>
            <a:t>" – </a:t>
          </a:r>
          <a:r>
            <a:rPr lang="ru-RU" sz="1600" b="1" kern="1200" dirty="0" err="1" smtClean="0"/>
            <a:t>Тутракан</a:t>
          </a:r>
          <a:r>
            <a:rPr lang="ru-RU" sz="1600" b="1" kern="1200" dirty="0" smtClean="0"/>
            <a:t>		        4 000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Ремонт на </a:t>
          </a:r>
          <a:r>
            <a:rPr lang="ru-RU" sz="1600" b="1" kern="1200" dirty="0" err="1" smtClean="0"/>
            <a:t>сградата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Обреден</a:t>
          </a:r>
          <a:r>
            <a:rPr lang="ru-RU" sz="1600" b="1" kern="1200" dirty="0" smtClean="0"/>
            <a:t> дом гр. </a:t>
          </a:r>
          <a:r>
            <a:rPr lang="ru-RU" sz="1600" b="1" kern="1200" dirty="0" err="1" smtClean="0"/>
            <a:t>Тутракан</a:t>
          </a:r>
          <a:r>
            <a:rPr lang="ru-RU" sz="1600" b="1" kern="1200" dirty="0" smtClean="0"/>
            <a:t> - Красива </a:t>
          </a:r>
          <a:r>
            <a:rPr lang="ru-RU" sz="1600" b="1" kern="1200" dirty="0" err="1" smtClean="0"/>
            <a:t>България</a:t>
          </a:r>
          <a:r>
            <a:rPr lang="ru-RU" sz="1600" b="1" kern="1200" dirty="0" smtClean="0"/>
            <a:t>                                         75 000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Изграждане</a:t>
          </a:r>
          <a:r>
            <a:rPr lang="ru-RU" sz="1600" b="1" kern="1200" dirty="0" smtClean="0"/>
            <a:t> на две нови стели с </a:t>
          </a:r>
          <a:r>
            <a:rPr lang="ru-RU" sz="1600" b="1" kern="1200" dirty="0" err="1" smtClean="0"/>
            <a:t>имената</a:t>
          </a:r>
          <a:r>
            <a:rPr lang="ru-RU" sz="1600" b="1" kern="1200" dirty="0" smtClean="0"/>
            <a:t> на 100 герои от </a:t>
          </a:r>
          <a:r>
            <a:rPr lang="ru-RU" sz="1600" b="1" kern="1200" dirty="0" err="1" smtClean="0"/>
            <a:t>войните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военния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паметник</a:t>
          </a:r>
          <a:r>
            <a:rPr lang="ru-RU" sz="1600" b="1" kern="1200" dirty="0" smtClean="0"/>
            <a:t> в парк "Хр. </a:t>
          </a:r>
          <a:r>
            <a:rPr lang="ru-RU" sz="1600" b="1" kern="1200" dirty="0" err="1" smtClean="0"/>
            <a:t>Ботев</a:t>
          </a:r>
          <a:r>
            <a:rPr lang="ru-RU" sz="1600" b="1" kern="1200" dirty="0" smtClean="0"/>
            <a:t>" - ПМС 219/05.09.2019г.                  7 000 </a:t>
          </a:r>
          <a:r>
            <a:rPr lang="ru-RU" sz="1600" b="1" kern="1200" dirty="0" err="1" smtClean="0"/>
            <a:t>лв</a:t>
          </a:r>
          <a:r>
            <a:rPr lang="ru-RU" sz="1600" b="1" kern="1200" dirty="0" smtClean="0"/>
            <a:t>.</a:t>
          </a:r>
          <a:endParaRPr lang="en-US" sz="1600" kern="1200" dirty="0"/>
        </a:p>
      </dsp:txBody>
      <dsp:txXfrm rot="-5400000">
        <a:off x="2566596" y="381453"/>
        <a:ext cx="5838846" cy="4758200"/>
      </dsp:txXfrm>
    </dsp:sp>
    <dsp:sp modelId="{C6B6DC80-4C2E-420F-8C2B-16BC4AA0F231}">
      <dsp:nvSpPr>
        <dsp:cNvPr id="0" name=""/>
        <dsp:cNvSpPr/>
      </dsp:nvSpPr>
      <dsp:spPr>
        <a:xfrm>
          <a:off x="251513" y="0"/>
          <a:ext cx="1957403" cy="56323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§51-00 ОСНОВЕН РЕМОНТ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3 552 822 ЛВ.</a:t>
          </a:r>
          <a:endParaRPr lang="en-US" sz="2000" kern="1200" dirty="0"/>
        </a:p>
      </dsp:txBody>
      <dsp:txXfrm>
        <a:off x="347066" y="95553"/>
        <a:ext cx="1766297" cy="5441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E3BE7-F316-4321-8811-20D3D4BB9114}">
      <dsp:nvSpPr>
        <dsp:cNvPr id="0" name=""/>
        <dsp:cNvSpPr/>
      </dsp:nvSpPr>
      <dsp:spPr>
        <a:xfrm rot="5400000">
          <a:off x="3117140" y="-847492"/>
          <a:ext cx="4893647" cy="6588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 smtClean="0"/>
            <a:t>Компютри за Общинска администрация   2 073 лв.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 smtClean="0"/>
            <a:t>Климатици за Общинска администрация  5 227 лв.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 smtClean="0"/>
            <a:t>Доставка на </a:t>
          </a:r>
          <a:r>
            <a:rPr lang="bg-BG" sz="1800" b="1" kern="1200" dirty="0" err="1" smtClean="0"/>
            <a:t>електромобил</a:t>
          </a:r>
          <a:r>
            <a:rPr lang="bg-BG" sz="1800" b="1" kern="1200" dirty="0" smtClean="0"/>
            <a:t>                     19 986 лв.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ОУ </a:t>
          </a:r>
          <a:r>
            <a:rPr lang="ru-RU" sz="1800" b="1" kern="1200" dirty="0" err="1" smtClean="0"/>
            <a:t>с.Цар</a:t>
          </a:r>
          <a:r>
            <a:rPr lang="ru-RU" sz="1800" b="1" kern="1200" dirty="0" smtClean="0"/>
            <a:t> Самуил – </a:t>
          </a:r>
          <a:r>
            <a:rPr lang="ru-RU" sz="1800" b="1" kern="1200" dirty="0" err="1" smtClean="0"/>
            <a:t>изгр</a:t>
          </a:r>
          <a:r>
            <a:rPr lang="ru-RU" sz="1800" b="1" kern="1200" dirty="0" smtClean="0"/>
            <a:t>. на </a:t>
          </a:r>
          <a:r>
            <a:rPr lang="ru-RU" sz="1800" b="1" kern="1200" dirty="0" err="1" smtClean="0"/>
            <a:t>WiFi</a:t>
          </a:r>
          <a:r>
            <a:rPr lang="ru-RU" sz="1800" b="1" kern="1200" dirty="0" smtClean="0"/>
            <a:t> мрежа    8 050 </a:t>
          </a:r>
          <a:r>
            <a:rPr lang="ru-RU" sz="1800" b="1" kern="1200" dirty="0" err="1" smtClean="0"/>
            <a:t>лв</a:t>
          </a:r>
          <a:r>
            <a:rPr lang="ru-RU" sz="1800" b="1" kern="1200" dirty="0" smtClean="0"/>
            <a:t>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Проект "</a:t>
          </a:r>
          <a:r>
            <a:rPr lang="ru-RU" sz="1800" b="1" kern="1200" dirty="0" err="1" smtClean="0"/>
            <a:t>Изграждане</a:t>
          </a:r>
          <a:r>
            <a:rPr lang="ru-RU" sz="1800" b="1" kern="1200" dirty="0" smtClean="0"/>
            <a:t> на ГПСОВ" - </a:t>
          </a:r>
          <a:r>
            <a:rPr lang="ru-RU" sz="1800" b="1" kern="1200" dirty="0" err="1" smtClean="0"/>
            <a:t>придобиване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компютри</a:t>
          </a:r>
          <a:r>
            <a:rPr lang="ru-RU" sz="1800" b="1" kern="1200" dirty="0" smtClean="0"/>
            <a:t>                                                21 299 </a:t>
          </a:r>
          <a:r>
            <a:rPr lang="ru-RU" sz="1800" b="1" kern="1200" dirty="0" err="1" smtClean="0"/>
            <a:t>лв</a:t>
          </a:r>
          <a:r>
            <a:rPr lang="ru-RU" sz="1800" b="1" kern="1200" dirty="0" smtClean="0"/>
            <a:t>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 smtClean="0"/>
            <a:t>Доставка на моторни косачки                   3 090 лв.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Укрепителни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дейности</a:t>
          </a:r>
          <a:r>
            <a:rPr lang="ru-RU" sz="1800" b="1" kern="1200" dirty="0" smtClean="0"/>
            <a:t> и </a:t>
          </a:r>
          <a:r>
            <a:rPr lang="ru-RU" sz="1800" b="1" kern="1200" dirty="0" err="1" smtClean="0"/>
            <a:t>благоустрояване</a:t>
          </a:r>
          <a:r>
            <a:rPr lang="ru-RU" sz="1800" b="1" kern="1200" dirty="0" smtClean="0"/>
            <a:t> на ул.          " </a:t>
          </a:r>
          <a:r>
            <a:rPr lang="ru-RU" sz="1800" b="1" kern="1200" dirty="0" err="1" smtClean="0"/>
            <a:t>Дълбок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път</a:t>
          </a:r>
          <a:r>
            <a:rPr lang="ru-RU" sz="1800" b="1" kern="1200" dirty="0" smtClean="0"/>
            <a:t>" - ПМС № 315/2018г.      390 000 </a:t>
          </a:r>
          <a:r>
            <a:rPr lang="ru-RU" sz="1800" b="1" kern="1200" dirty="0" err="1" smtClean="0"/>
            <a:t>лв</a:t>
          </a:r>
          <a:r>
            <a:rPr lang="ru-RU" sz="1800" b="1" kern="1200" dirty="0" smtClean="0"/>
            <a:t>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Проект "</a:t>
          </a:r>
          <a:r>
            <a:rPr lang="ru-RU" sz="1800" b="1" kern="1200" dirty="0" err="1" smtClean="0"/>
            <a:t>Изграждане</a:t>
          </a:r>
          <a:r>
            <a:rPr lang="ru-RU" sz="1800" b="1" kern="1200" dirty="0" smtClean="0"/>
            <a:t> на ГПСОВ" - </a:t>
          </a:r>
          <a:r>
            <a:rPr lang="ru-RU" sz="1800" b="1" kern="1200" dirty="0" err="1" smtClean="0"/>
            <a:t>изграждане</a:t>
          </a:r>
          <a:r>
            <a:rPr lang="ru-RU" sz="1800" b="1" kern="1200" dirty="0" smtClean="0"/>
            <a:t> на инфраструктура                                 2 459 769 </a:t>
          </a:r>
          <a:r>
            <a:rPr lang="ru-RU" sz="1800" b="1" kern="1200" dirty="0" err="1" smtClean="0"/>
            <a:t>лв</a:t>
          </a:r>
          <a:r>
            <a:rPr lang="ru-RU" sz="1800" b="1" kern="1200" dirty="0" smtClean="0"/>
            <a:t>.</a:t>
          </a:r>
          <a:endParaRPr lang="en-US" sz="1800" kern="1200" dirty="0"/>
        </a:p>
      </dsp:txBody>
      <dsp:txXfrm rot="-5400000">
        <a:off x="2269648" y="238888"/>
        <a:ext cx="6349744" cy="4415871"/>
      </dsp:txXfrm>
    </dsp:sp>
    <dsp:sp modelId="{FDD3435F-F226-40C3-B515-14F54B74A9B7}">
      <dsp:nvSpPr>
        <dsp:cNvPr id="0" name=""/>
        <dsp:cNvSpPr/>
      </dsp:nvSpPr>
      <dsp:spPr>
        <a:xfrm>
          <a:off x="29522" y="0"/>
          <a:ext cx="2210601" cy="489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§52-00 ПРИДОБИВАНЕ НА ДЪЛГОТРАЙНИ МАТЕРИАЛНИ АКТИВИ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 2 909 494 ЛВ.</a:t>
          </a:r>
          <a:endParaRPr lang="en-US" sz="1900" kern="1200" dirty="0"/>
        </a:p>
      </dsp:txBody>
      <dsp:txXfrm>
        <a:off x="137435" y="107913"/>
        <a:ext cx="1994775" cy="4677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DA57F-00C2-49A4-A160-D0968E98565D}">
      <dsp:nvSpPr>
        <dsp:cNvPr id="0" name=""/>
        <dsp:cNvSpPr/>
      </dsp:nvSpPr>
      <dsp:spPr>
        <a:xfrm rot="5400000">
          <a:off x="4510997" y="-1288023"/>
          <a:ext cx="2142124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err="1" smtClean="0"/>
            <a:t>Окончателно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реализиране</a:t>
          </a:r>
          <a:r>
            <a:rPr lang="ru-RU" sz="1900" b="1" kern="1200" dirty="0" smtClean="0"/>
            <a:t> на СМР НА "</a:t>
          </a:r>
          <a:r>
            <a:rPr lang="ru-RU" sz="1900" b="1" kern="1200" dirty="0" err="1" smtClean="0"/>
            <a:t>Център</a:t>
          </a:r>
          <a:r>
            <a:rPr lang="ru-RU" sz="1900" b="1" kern="1200" dirty="0" smtClean="0"/>
            <a:t> за </a:t>
          </a:r>
          <a:r>
            <a:rPr lang="ru-RU" sz="1900" b="1" kern="1200" dirty="0" err="1" smtClean="0"/>
            <a:t>социална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рехабилитация</a:t>
          </a:r>
          <a:r>
            <a:rPr lang="ru-RU" sz="1900" b="1" kern="1200" dirty="0" smtClean="0"/>
            <a:t> и интеграция "                        34 077 </a:t>
          </a:r>
          <a:r>
            <a:rPr lang="ru-RU" sz="1900" b="1" kern="1200" dirty="0" err="1" smtClean="0"/>
            <a:t>лв</a:t>
          </a:r>
          <a:r>
            <a:rPr lang="ru-RU" sz="1900" b="1" kern="1200" dirty="0" smtClean="0"/>
            <a:t>.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err="1" smtClean="0"/>
            <a:t>Изработване</a:t>
          </a:r>
          <a:r>
            <a:rPr lang="ru-RU" sz="1900" b="1" kern="1200" dirty="0" smtClean="0"/>
            <a:t> на общ </a:t>
          </a:r>
          <a:r>
            <a:rPr lang="ru-RU" sz="1900" b="1" kern="1200" dirty="0" err="1" smtClean="0"/>
            <a:t>устройствен</a:t>
          </a:r>
          <a:r>
            <a:rPr lang="ru-RU" sz="1900" b="1" kern="1200" dirty="0" smtClean="0"/>
            <a:t> план                                      				    3 000 </a:t>
          </a:r>
          <a:r>
            <a:rPr lang="ru-RU" sz="1900" b="1" kern="1200" dirty="0" err="1" smtClean="0"/>
            <a:t>лв</a:t>
          </a:r>
          <a:r>
            <a:rPr lang="ru-RU" sz="1900" b="1" kern="1200" dirty="0" smtClean="0"/>
            <a:t>.                                          </a:t>
          </a:r>
          <a:endParaRPr lang="en-US" sz="1900" kern="1200" dirty="0"/>
        </a:p>
      </dsp:txBody>
      <dsp:txXfrm rot="-5400000">
        <a:off x="2955208" y="372336"/>
        <a:ext cx="5149133" cy="1932984"/>
      </dsp:txXfrm>
    </dsp:sp>
    <dsp:sp modelId="{814E6B05-8E4B-43ED-A14B-66D9E84EFD35}">
      <dsp:nvSpPr>
        <dsp:cNvPr id="0" name=""/>
        <dsp:cNvSpPr/>
      </dsp:nvSpPr>
      <dsp:spPr>
        <a:xfrm>
          <a:off x="0" y="0"/>
          <a:ext cx="2955208" cy="2677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§53-00 ПРИДОБИВАНЕ НА ДЪЛГОТРАЙНИ НЕМАТЕРИАЛНИ АКТИВИ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37 077 ЛВ.</a:t>
          </a:r>
          <a:endParaRPr lang="en-US" sz="2000" kern="1200" dirty="0"/>
        </a:p>
      </dsp:txBody>
      <dsp:txXfrm>
        <a:off x="130712" y="130712"/>
        <a:ext cx="2693784" cy="2416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C482F-A10B-4F16-8494-B736CD34E55D}">
      <dsp:nvSpPr>
        <dsp:cNvPr id="0" name=""/>
        <dsp:cNvSpPr/>
      </dsp:nvSpPr>
      <dsp:spPr>
        <a:xfrm rot="5400000">
          <a:off x="3059289" y="317088"/>
          <a:ext cx="5751938" cy="54114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Община Тутракан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256 690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други    –         </a:t>
          </a:r>
          <a:r>
            <a:rPr kumimoji="0" lang="en-US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177  801</a:t>
          </a: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капиталови  –</a:t>
          </a:r>
          <a:r>
            <a:rPr kumimoji="0" lang="en-US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 78 889</a:t>
          </a:r>
          <a:r>
            <a:rPr kumimoji="0" lang="bg-BG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ОУ„Стефан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Караджа“                      	гориво –  3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9 47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СУ“ Йордан Йовков“	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12 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548 лв.                    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ДГ“Полет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“                     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49 49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ДГ“ Славянка“                                                      	гориво –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35 110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Кметство с.Шуменци                   	гориво   –   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3 5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52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Кметство с.Нова Черна          	други – 2 </a:t>
          </a:r>
          <a:r>
            <a:rPr kumimoji="0" lang="en-US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885</a:t>
          </a:r>
          <a:r>
            <a:rPr kumimoji="0" lang="bg-BG" sz="24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лв.</a:t>
          </a:r>
          <a:endParaRPr kumimoji="0" lang="en-US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3229558" y="410983"/>
        <a:ext cx="5147238" cy="5223612"/>
      </dsp:txXfrm>
    </dsp:sp>
    <dsp:sp modelId="{FFA373A4-CBDA-496C-983B-A8F4673B579B}">
      <dsp:nvSpPr>
        <dsp:cNvPr id="0" name=""/>
        <dsp:cNvSpPr/>
      </dsp:nvSpPr>
      <dsp:spPr>
        <a:xfrm>
          <a:off x="1794" y="2953"/>
          <a:ext cx="3225969" cy="6042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Просрочени задължения към </a:t>
          </a:r>
          <a:r>
            <a:rPr lang="en-US" sz="3200" b="1" kern="1200" dirty="0" smtClean="0"/>
            <a:t>31</a:t>
          </a:r>
          <a:r>
            <a:rPr lang="bg-BG" sz="3200" b="1" kern="1200" dirty="0" smtClean="0"/>
            <a:t>.</a:t>
          </a:r>
          <a:r>
            <a:rPr lang="en-US" sz="3200" b="1" kern="1200" dirty="0" smtClean="0"/>
            <a:t>12</a:t>
          </a:r>
          <a:r>
            <a:rPr lang="bg-BG" sz="3200" b="1" kern="1200" dirty="0" smtClean="0"/>
            <a:t>.2019г   </a:t>
          </a:r>
          <a:r>
            <a:rPr lang="en-US" sz="3600" b="1" kern="1200" dirty="0" smtClean="0">
              <a:solidFill>
                <a:schemeClr val="bg1"/>
              </a:solidFill>
            </a:rPr>
            <a:t>399 759 </a:t>
          </a:r>
          <a:r>
            <a:rPr lang="bg-BG" sz="3200" b="1" kern="1200" dirty="0" smtClean="0"/>
            <a:t>лв., в т.ч.: </a:t>
          </a:r>
          <a:endParaRPr lang="en-US" sz="3200" kern="1200" dirty="0"/>
        </a:p>
      </dsp:txBody>
      <dsp:txXfrm>
        <a:off x="159273" y="160432"/>
        <a:ext cx="2911011" cy="5727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B40A3-45C8-40C4-A1D6-EE88AB870C42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DC90D-B399-4765-A10A-87C9EB85B3E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C90D-B399-4765-A10A-87C9EB85B3E9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515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C90D-B399-4765-A10A-87C9EB85B3E9}" type="slidenum">
              <a:rPr lang="bg-BG" smtClean="0"/>
              <a:pPr/>
              <a:t>13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0717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C90D-B399-4765-A10A-87C9EB85B3E9}" type="slidenum">
              <a:rPr lang="bg-BG" smtClean="0"/>
              <a:pPr/>
              <a:t>31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3062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0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dirty="0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" name="coin.wav"/>
          </p:stSnd>
        </p:sndAc>
      </p:transition>
    </mc:Choice>
    <mc:Fallback xmlns="">
      <p:transition>
        <p:circl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0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459BCF-94A9-4F17-A07C-AFF94A26ADB1}" type="datetimeFigureOut">
              <a:rPr lang="bg-BG" smtClean="0"/>
              <a:pPr/>
              <a:t>07.08.2020</a:t>
            </a:fld>
            <a:endParaRPr lang="bg-BG" dirty="0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FD41BB-89AB-4CB9-984B-BA692FA2652A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13" name="coin.wav"/>
          </p:stSnd>
        </p:sndAc>
      </p:transition>
    </mc:Choice>
    <mc:Fallback xmlns="">
      <p:transition>
        <p:circle/>
        <p:sndAc>
          <p:stSnd>
            <p:snd r:embed="rId1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audio" Target="../media/audio1.wav"/><Relationship Id="rId4" Type="http://schemas.openxmlformats.org/officeDocument/2006/relationships/diagramData" Target="../diagrams/data4.xml"/><Relationship Id="rId9" Type="http://schemas.openxmlformats.org/officeDocument/2006/relationships/chart" Target="../charts/char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NGanewa\Desktop\Дунав\^2D16E77151E45F2978DA2A59C259CA6324DF3CFBFD1AC63665^pimgpsh_thumbnail_win_dis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14" name="Правоъгълник 13"/>
          <p:cNvSpPr/>
          <p:nvPr/>
        </p:nvSpPr>
        <p:spPr>
          <a:xfrm>
            <a:off x="714348" y="1785926"/>
            <a:ext cx="7643866" cy="2585323"/>
          </a:xfrm>
          <a:prstGeom prst="rect">
            <a:avLst/>
          </a:prstGeom>
          <a:ln>
            <a:noFill/>
          </a:ln>
        </p:spPr>
        <p:txBody>
          <a:bodyPr wrap="square" anchor="b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БЮДЖЕТ 2019</a:t>
            </a:r>
            <a:br>
              <a:rPr lang="bg-BG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ОБЩИНА</a:t>
            </a:r>
            <a:r>
              <a:rPr lang="en-US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ТУТРАКАН</a:t>
            </a:r>
            <a:endParaRPr lang="bg-BG" sz="5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5202">
        <p:circle/>
        <p:sndAc>
          <p:stSnd>
            <p:snd r:embed="rId2" name="coin.wav"/>
          </p:stSnd>
        </p:sndAc>
      </p:transition>
    </mc:Choice>
    <mc:Fallback>
      <p:transition advTm="35202">
        <p:circl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57158" y="928670"/>
            <a:ext cx="878684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0" lvl="8" indent="-274320">
              <a:lnSpc>
                <a:spcPct val="170000"/>
              </a:lnSpc>
              <a:buFont typeface="Wingdings" pitchFamily="2" charset="2"/>
              <a:buChar char="Ø"/>
              <a:defRPr/>
            </a:pPr>
            <a:endParaRPr lang="bg-BG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339213" y="309716"/>
            <a:ext cx="859050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Приходи от финансови операции, заеми,</a:t>
            </a:r>
            <a:r>
              <a:rPr lang="en-US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чужди средства   </a:t>
            </a:r>
          </a:p>
          <a:p>
            <a:endParaRPr lang="bg-BG" alt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Временни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безлихвени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заеми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бюджети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сметки за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средствата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Европейския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съюз</a:t>
            </a:r>
            <a:endParaRPr lang="ru-RU" alt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§</a:t>
            </a:r>
            <a:r>
              <a:rPr lang="ru-RU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76-00                                                    </a:t>
            </a:r>
            <a:r>
              <a:rPr lang="bg-BG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73 773 лв</a:t>
            </a:r>
            <a:r>
              <a:rPr lang="bg-BG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bg-BG" alt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Заеми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банки и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лица в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страната</a:t>
            </a:r>
            <a:endParaRPr lang="bg-BG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§83-00                                                        </a:t>
            </a:r>
            <a:r>
              <a:rPr lang="bg-BG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643 405 лв</a:t>
            </a:r>
            <a:r>
              <a:rPr lang="bg-BG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bg-BG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Събрани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средства и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извършени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плащания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сметка на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сметки и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фондове</a:t>
            </a:r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§88-00                                                      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196 412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598">
    <p:plus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78267"/>
              </p:ext>
            </p:extLst>
          </p:nvPr>
        </p:nvGraphicFramePr>
        <p:xfrm>
          <a:off x="214282" y="1142984"/>
          <a:ext cx="8711257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642910" y="14285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bg-BG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Относителен дял на приходите по </a:t>
            </a:r>
            <a:r>
              <a:rPr lang="bg-BG" alt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отчета на бюджет </a:t>
            </a:r>
            <a:r>
              <a:rPr lang="bg-BG" altLang="bg-BG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alt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g-BG" alt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19г</a:t>
            </a:r>
            <a:r>
              <a:rPr lang="bg-BG" altLang="bg-BG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1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9742">
        <p:circle/>
        <p:sndAc>
          <p:stSnd>
            <p:snd r:embed="rId2" name="coin.wav"/>
          </p:stSnd>
        </p:sndAc>
      </p:transition>
    </mc:Choice>
    <mc:Fallback xmlns="">
      <p:transition advTm="19742">
        <p:circl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лавие 2"/>
          <p:cNvSpPr txBox="1">
            <a:spLocks/>
          </p:cNvSpPr>
          <p:nvPr/>
        </p:nvSpPr>
        <p:spPr>
          <a:xfrm>
            <a:off x="251519" y="100013"/>
            <a:ext cx="8352929" cy="7367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None/>
            </a:pPr>
            <a:r>
              <a:rPr lang="ru-RU" alt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на </a:t>
            </a:r>
            <a:r>
              <a:rPr lang="ru-RU" altLang="bg-BG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</a:t>
            </a:r>
            <a:r>
              <a:rPr lang="ru-RU" alt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функции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38967"/>
              </p:ext>
            </p:extLst>
          </p:nvPr>
        </p:nvGraphicFramePr>
        <p:xfrm>
          <a:off x="467544" y="836713"/>
          <a:ext cx="8291263" cy="5427230"/>
        </p:xfrm>
        <a:graphic>
          <a:graphicData uri="http://schemas.openxmlformats.org/drawingml/2006/table">
            <a:tbl>
              <a:tblPr/>
              <a:tblGrid>
                <a:gridCol w="2242772">
                  <a:extLst>
                    <a:ext uri="{9D8B030D-6E8A-4147-A177-3AD203B41FA5}">
                      <a16:colId xmlns:a16="http://schemas.microsoft.com/office/drawing/2014/main" val="3272157933"/>
                    </a:ext>
                  </a:extLst>
                </a:gridCol>
                <a:gridCol w="1057851">
                  <a:extLst>
                    <a:ext uri="{9D8B030D-6E8A-4147-A177-3AD203B41FA5}">
                      <a16:colId xmlns:a16="http://schemas.microsoft.com/office/drawing/2014/main" val="1906830224"/>
                    </a:ext>
                  </a:extLst>
                </a:gridCol>
                <a:gridCol w="1019857">
                  <a:extLst>
                    <a:ext uri="{9D8B030D-6E8A-4147-A177-3AD203B41FA5}">
                      <a16:colId xmlns:a16="http://schemas.microsoft.com/office/drawing/2014/main" val="3208779912"/>
                    </a:ext>
                  </a:extLst>
                </a:gridCol>
                <a:gridCol w="977298">
                  <a:extLst>
                    <a:ext uri="{9D8B030D-6E8A-4147-A177-3AD203B41FA5}">
                      <a16:colId xmlns:a16="http://schemas.microsoft.com/office/drawing/2014/main" val="3535017317"/>
                    </a:ext>
                  </a:extLst>
                </a:gridCol>
                <a:gridCol w="991835">
                  <a:extLst>
                    <a:ext uri="{9D8B030D-6E8A-4147-A177-3AD203B41FA5}">
                      <a16:colId xmlns:a16="http://schemas.microsoft.com/office/drawing/2014/main" val="3234211766"/>
                    </a:ext>
                  </a:extLst>
                </a:gridCol>
                <a:gridCol w="1000825">
                  <a:extLst>
                    <a:ext uri="{9D8B030D-6E8A-4147-A177-3AD203B41FA5}">
                      <a16:colId xmlns:a16="http://schemas.microsoft.com/office/drawing/2014/main" val="2830407178"/>
                    </a:ext>
                  </a:extLst>
                </a:gridCol>
                <a:gridCol w="1000825">
                  <a:extLst>
                    <a:ext uri="{9D8B030D-6E8A-4147-A177-3AD203B41FA5}">
                      <a16:colId xmlns:a16="http://schemas.microsoft.com/office/drawing/2014/main" val="958135720"/>
                    </a:ext>
                  </a:extLst>
                </a:gridCol>
              </a:tblGrid>
              <a:tr h="285564">
                <a:tc row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</a:t>
                      </a: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Държавни дейности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Местни дейности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Дофинансиране</a:t>
                      </a:r>
                      <a:endParaRPr kumimoji="0" lang="bg-BG" alt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711396"/>
                  </a:ext>
                </a:extLst>
              </a:tr>
              <a:tr h="42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 план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към 31.12.201</a:t>
                      </a:r>
                      <a:r>
                        <a:rPr kumimoji="0" lang="en-US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 план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към 31.12.201</a:t>
                      </a:r>
                      <a:r>
                        <a:rPr kumimoji="0" lang="en-US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 план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към 31.12.201</a:t>
                      </a:r>
                      <a:r>
                        <a:rPr kumimoji="0" lang="en-US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bg-BG" alt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958074"/>
                  </a:ext>
                </a:extLst>
              </a:tr>
              <a:tr h="408940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І "Общи държавни служби"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1 081 051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1 039 758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934 464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1 119 210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307 920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231 055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095025"/>
                  </a:ext>
                </a:extLst>
              </a:tr>
              <a:tr h="408940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ІІ "Отбрана и сигурност"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192 192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97 179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23 769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882690"/>
                  </a:ext>
                </a:extLst>
              </a:tr>
              <a:tr h="266157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ІІІ "Образование”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5 589 410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5 160 658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455 099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468 866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33 084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20234"/>
                  </a:ext>
                </a:extLst>
              </a:tr>
              <a:tr h="266157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ІV "Здравеопазване"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130 855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123 964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20 692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01234"/>
                  </a:ext>
                </a:extLst>
              </a:tr>
              <a:tr h="464389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V "Соц. осигуряване, подпомагане и грижи"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1 219 964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1 052 451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81 580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77 323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88 999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34 077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68122"/>
                  </a:ext>
                </a:extLst>
              </a:tr>
              <a:tr h="582219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VІ "</a:t>
                      </a:r>
                      <a:r>
                        <a:rPr kumimoji="0" lang="bg-BG" altLang="bg-BG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</a:t>
                      </a: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строителство, БКС и опазване на ок.  среда"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3 759 897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2 366 241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812453"/>
                  </a:ext>
                </a:extLst>
              </a:tr>
              <a:tr h="464389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VІІ " Почивно дело, култура, религиозни дейности"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621 936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576 471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373 797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295 504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263534"/>
                  </a:ext>
                </a:extLst>
              </a:tr>
              <a:tr h="464389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VІІІ "Икономически дейности и услуги"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516 952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463 648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969941"/>
                  </a:ext>
                </a:extLst>
              </a:tr>
              <a:tr h="464389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 ІХ "Разходи некласиф. в други функции"</a:t>
                      </a:r>
                    </a:p>
                  </a:txBody>
                  <a:tcPr marL="36000" marR="36000" marT="35996" marB="359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36 685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745943"/>
                  </a:ext>
                </a:extLst>
              </a:tr>
              <a:tr h="256454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</a:t>
                      </a:r>
                    </a:p>
                  </a:txBody>
                  <a:tcPr marL="36000" marR="36000" marT="35996" marB="35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8 891 581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8 106 654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6 311 789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4 896 501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581 209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345 673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35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5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20967">
        <p:circle/>
        <p:sndAc>
          <p:stSnd>
            <p:snd r:embed="rId2" name="coin.wav"/>
          </p:stSnd>
        </p:sndAc>
      </p:transition>
    </mc:Choice>
    <mc:Fallback xmlns="">
      <p:transition advTm="20967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23528" y="11663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Относителен дял на разходите</a:t>
            </a:r>
            <a:r>
              <a:rPr lang="en-US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отчета на бюджета за </a:t>
            </a:r>
            <a:r>
              <a:rPr lang="en-US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по функции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838214"/>
              </p:ext>
            </p:extLst>
          </p:nvPr>
        </p:nvGraphicFramePr>
        <p:xfrm>
          <a:off x="500034" y="1018902"/>
          <a:ext cx="8384480" cy="5839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823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1630">
        <p:diamond/>
        <p:sndAc>
          <p:stSnd>
            <p:snd r:embed="rId3" name="coin.wav"/>
          </p:stSnd>
        </p:sndAc>
      </p:transition>
    </mc:Choice>
    <mc:Fallback xmlns="">
      <p:transition spd="slow" advTm="21630">
        <p:diamond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bg-BG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214282" y="50004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“ОБЩИ ДЪРЖАВНИ СЛУЖБИ”</a:t>
            </a:r>
          </a:p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2 390 023 лв. </a:t>
            </a:r>
          </a:p>
        </p:txBody>
      </p:sp>
      <p:sp>
        <p:nvSpPr>
          <p:cNvPr id="6" name="Правоъгълник 5"/>
          <p:cNvSpPr/>
          <p:nvPr/>
        </p:nvSpPr>
        <p:spPr>
          <a:xfrm>
            <a:off x="428596" y="2643182"/>
            <a:ext cx="82478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ДЕЙНОСТИ ПО ИЗБОРИ               187 050 лв.</a:t>
            </a:r>
          </a:p>
          <a:p>
            <a:endParaRPr lang="bg-BG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ОБЩ. АДМИНИСТРАЦИЯ          2 050 612 лв.</a:t>
            </a:r>
          </a:p>
          <a:p>
            <a:endParaRPr lang="bg-BG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ОБЩИНСКИ СЪВЕТ                       152 361 лв.</a:t>
            </a:r>
          </a:p>
        </p:txBody>
      </p:sp>
    </p:spTree>
    <p:extLst>
      <p:ext uri="{BB962C8B-B14F-4D97-AF65-F5344CB8AC3E}">
        <p14:creationId xmlns:p14="http://schemas.microsoft.com/office/powerpoint/2010/main" val="30699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8123">
        <p:zoom dir="in"/>
        <p:sndAc>
          <p:stSnd>
            <p:snd r:embed="rId2" name="coin.wav"/>
          </p:stSnd>
        </p:sndAc>
      </p:transition>
    </mc:Choice>
    <mc:Fallback xmlns="">
      <p:transition spd="slow" advTm="18123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57158" y="500042"/>
            <a:ext cx="83198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“ОТБРАНА И СИГУРНОСТ”                                              120 948 лв.</a:t>
            </a:r>
          </a:p>
        </p:txBody>
      </p:sp>
      <p:sp>
        <p:nvSpPr>
          <p:cNvPr id="5" name="Правоъгълник 4"/>
          <p:cNvSpPr/>
          <p:nvPr/>
        </p:nvSpPr>
        <p:spPr>
          <a:xfrm>
            <a:off x="428596" y="2000240"/>
            <a:ext cx="853582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bg-BG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ОТБРАНИТЕЛНО-</a:t>
            </a:r>
          </a:p>
          <a:p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МОБИЛИЗАЦИОННА                          39 314 лв.</a:t>
            </a:r>
          </a:p>
          <a:p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ПОДГОТОВКА</a:t>
            </a:r>
          </a:p>
          <a:p>
            <a:endParaRPr lang="bg-BG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ДРУГИ ДЕЙНОСТИ </a:t>
            </a:r>
          </a:p>
          <a:p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 ВЪТРЕШНА СИГУРНОСТ           81 634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endParaRPr lang="bg-BG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557">
        <p:circle/>
        <p:sndAc>
          <p:stSnd>
            <p:snd r:embed="rId2" name="coin.wav"/>
          </p:stSnd>
        </p:sndAc>
      </p:transition>
    </mc:Choice>
    <mc:Fallback xmlns="">
      <p:transition advTm="10557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85720" y="357166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ФУНКЦИЯ “ОБРАЗОВАНИЕ” </a:t>
            </a:r>
          </a:p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5 662 608 лв. </a:t>
            </a:r>
          </a:p>
        </p:txBody>
      </p:sp>
      <p:sp>
        <p:nvSpPr>
          <p:cNvPr id="5" name="Правоъгълник 4"/>
          <p:cNvSpPr/>
          <p:nvPr/>
        </p:nvSpPr>
        <p:spPr>
          <a:xfrm>
            <a:off x="107504" y="1928802"/>
            <a:ext cx="9036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ДЕТСКИ ГРАДИНИ			   1 550 296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НЕСПЕЦ. УЧИЛИЩА 			   3 098 555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ПРОФ.УЧИЛИЩА                                      446 320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РЕСУРСНО ПОДПОМАГАНЕ                  117 062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ДР.ДЕЙН. ПО ОБРАЗОВАНИЕТО            333 843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ОЦИД                                                                82 326 лв.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ДР.ДЕЙНОСТИ ЗА МЛАДЕЖТА                34 206 лв.</a:t>
            </a:r>
          </a:p>
          <a:p>
            <a:endParaRPr lang="bg-BG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999">
        <p:zoom dir="in"/>
        <p:sndAc>
          <p:stSnd>
            <p:snd r:embed="rId2" name="coin.wav"/>
          </p:stSnd>
        </p:sndAc>
      </p:transition>
    </mc:Choice>
    <mc:Fallback xmlns="">
      <p:transition spd="slow" advTm="15999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3528" y="332656"/>
            <a:ext cx="86061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„ЗДРАВЕОПАЗВАНЕ”</a:t>
            </a:r>
          </a:p>
          <a:p>
            <a:pPr lvl="0"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213 680 ЛВ.</a:t>
            </a:r>
          </a:p>
          <a:p>
            <a:pPr lvl="0">
              <a:spcBef>
                <a:spcPct val="0"/>
              </a:spcBef>
              <a:defRPr/>
            </a:pPr>
            <a:endParaRPr lang="bg-BG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bg-BG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ЗДРАВЕН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В ДГ </a:t>
            </a:r>
            <a:endParaRPr lang="bg-BG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И У-ЩА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91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828 ЛВ.</a:t>
            </a:r>
          </a:p>
          <a:p>
            <a:pPr lvl="0" algn="ctr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ДЕТСКИ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ЯСЛИ, ДЕТ.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КУХНИ	52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852 ЛВ.</a:t>
            </a:r>
          </a:p>
          <a:p>
            <a:pPr lvl="0">
              <a:spcBef>
                <a:spcPct val="0"/>
              </a:spcBef>
              <a:defRPr/>
            </a:pPr>
            <a:endParaRPr lang="bg-BG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bg-BG" sz="28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МБАЛ</a:t>
            </a:r>
            <a:r>
              <a:rPr lang="bg-BG" sz="28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				          	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69 000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8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sz="24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390">
        <p:zoom dir="in"/>
        <p:sndAc>
          <p:stSnd>
            <p:snd r:embed="rId2" name="coin.wav"/>
          </p:stSnd>
        </p:sndAc>
      </p:transition>
    </mc:Choice>
    <mc:Fallback xmlns="">
      <p:transition spd="slow" advTm="12390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857224" y="1928802"/>
            <a:ext cx="7563772" cy="409342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ЦНСТ                          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152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286 ЛВ.</a:t>
            </a:r>
          </a:p>
          <a:p>
            <a:pPr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ЦСРИ      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307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ЦОП                               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678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СОЦ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АСИСТЕНТ     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292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782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ПЕНСИОН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КЛУБОВЕ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76 769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ВРЕМЕННА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ЗАЕТОСТ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077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ДСХ                               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325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945 ЛВ.</a:t>
            </a:r>
          </a:p>
          <a:p>
            <a:pPr lvl="0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ДР.СОЦ.ДЕЙНОСТИ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g-BG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92 </a:t>
            </a:r>
            <a:r>
              <a:rPr lang="bg-BG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ЛВ.</a:t>
            </a:r>
          </a:p>
          <a:p>
            <a:pPr lvl="0" algn="ctr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36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 flipV="1">
            <a:off x="277143" y="1383586"/>
            <a:ext cx="7786688" cy="121443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6" name="Заглавие 1"/>
          <p:cNvSpPr txBox="1">
            <a:spLocks/>
          </p:cNvSpPr>
          <p:nvPr/>
        </p:nvSpPr>
        <p:spPr>
          <a:xfrm>
            <a:off x="1357312" y="2786058"/>
            <a:ext cx="7786688" cy="4286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00034" y="428604"/>
            <a:ext cx="8143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“ 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СОЦИАЛНИ ГРИЖИ” </a:t>
            </a:r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1 163 851 ЛВ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887">
        <p:zoom/>
        <p:sndAc>
          <p:stSnd>
            <p:snd r:embed="rId2" name="coin.wav"/>
          </p:stSnd>
        </p:sndAc>
      </p:transition>
    </mc:Choice>
    <mc:Fallback xmlns="">
      <p:transition spd="slow" advTm="15887">
        <p:zoom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14282" y="332656"/>
            <a:ext cx="882525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строителство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благоустройство,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комунално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стопанство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опазване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околната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среда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 </a:t>
            </a:r>
          </a:p>
          <a:p>
            <a:pPr lvl="0"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2 366 241 лв.</a:t>
            </a:r>
          </a:p>
          <a:p>
            <a:pPr lvl="0" algn="ctr">
              <a:spcBef>
                <a:spcPct val="0"/>
              </a:spcBef>
              <a:defRPr/>
            </a:pPr>
            <a:endParaRPr lang="bg-BG" sz="3600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ВОДОСНАБДЯВАНЕ И КАНАЛИЗАЦИЯ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11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059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ОСВЕТЛЕНИЕ НА УЛИЦИ И ПЛОЩАДИ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135 699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РЕМОНТ И ПОДДЪР. НА УЛ.МРЕЖА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073 917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ДР.ДЕЙН.ПО ЖИЛ.СТРОИТЕЛСТВО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23 482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ДР.ДЕЙН.ПО ОПАЗВ. ОКОЛНАТА СРЕДА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328 242 ЛВ. 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ОЗЕЛЕНЯВАНЕ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167 182 ЛВ.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ЧИСТОТА           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626 660 ЛВ.</a:t>
            </a:r>
          </a:p>
          <a:p>
            <a:pPr lvl="0" algn="ctr">
              <a:spcBef>
                <a:spcPct val="0"/>
              </a:spcBef>
              <a:defRPr/>
            </a:pPr>
            <a:endParaRPr lang="bg-BG" sz="3600" b="1" cap="all" dirty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688">
        <p:diamond/>
        <p:sndAc>
          <p:stSnd>
            <p:snd r:embed="rId2" name="coin.wav"/>
          </p:stSnd>
        </p:sndAc>
      </p:transition>
    </mc:Choice>
    <mc:Fallback xmlns="">
      <p:transition spd="slow" advTm="20688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лавие 2"/>
          <p:cNvSpPr txBox="1">
            <a:spLocks noGrp="1"/>
          </p:cNvSpPr>
          <p:nvPr>
            <p:ph type="subTitle" idx="4294967295"/>
          </p:nvPr>
        </p:nvSpPr>
        <p:spPr>
          <a:xfrm>
            <a:off x="0" y="292100"/>
            <a:ext cx="9144000" cy="881063"/>
          </a:xfrm>
        </p:spPr>
        <p:txBody>
          <a:bodyPr/>
          <a:lstStyle/>
          <a:p>
            <a:pPr marL="44450" indent="0" algn="ctr" eaLnBrk="1" hangingPunct="1">
              <a:buFont typeface="Georgia" panose="02040502050405020303" pitchFamily="18" charset="0"/>
              <a:buNone/>
            </a:pPr>
            <a:r>
              <a:rPr alt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ТУТРАКАН</a:t>
            </a:r>
          </a:p>
        </p:txBody>
      </p:sp>
      <p:sp>
        <p:nvSpPr>
          <p:cNvPr id="6147" name="Заглавие 1"/>
          <p:cNvSpPr txBox="1">
            <a:spLocks noGrp="1"/>
          </p:cNvSpPr>
          <p:nvPr>
            <p:ph type="ctrTitle" idx="4294967295"/>
          </p:nvPr>
        </p:nvSpPr>
        <p:spPr>
          <a:xfrm>
            <a:off x="500034" y="2857496"/>
            <a:ext cx="7993063" cy="2520950"/>
          </a:xfrm>
        </p:spPr>
        <p:txBody>
          <a:bodyPr>
            <a:noAutofit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ПУБЛИЧНО ОБСЪЖДАНЕ НА</a:t>
            </a:r>
            <a:b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ГОДИШНИЯ ОТЧЕТ ЗА КАСОВОТО ИЗПЪЛНЕНИЕ НА БЮДЖЕТНИТЕ СРЕДСТВА, НА СРЕДСТВАТА ОТ ЕС И ЧУЖДИ СРЕДСТВА </a:t>
            </a:r>
            <a:b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НА ОБЩИНА ТУТРАКАН</a:t>
            </a:r>
            <a:b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ЗА 2019 ГОДИНА</a:t>
            </a:r>
            <a:br>
              <a:rPr lang="ru-RU" alt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altLang="bg-BG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148" name="Обект 1"/>
          <p:cNvGraphicFramePr>
            <a:graphicFrameLocks noChangeAspect="1"/>
          </p:cNvGraphicFramePr>
          <p:nvPr/>
        </p:nvGraphicFramePr>
        <p:xfrm>
          <a:off x="3714744" y="1071546"/>
          <a:ext cx="145415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Picture" r:id="rId4" imgW="735165" imgH="739722" progId="Word.Picture.8">
                  <p:embed/>
                </p:oleObj>
              </mc:Choice>
              <mc:Fallback>
                <p:oleObj name="Picture" r:id="rId4" imgW="735165" imgH="739722" progId="Word.Picture.8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1071546"/>
                        <a:ext cx="145415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44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0" advTm="3724">
        <p:circle/>
        <p:sndAc>
          <p:stSnd>
            <p:snd r:embed="rId3" name="coin.wav"/>
          </p:stSnd>
        </p:sndAc>
      </p:transition>
    </mc:Choice>
    <mc:Fallback>
      <p:transition spd="slow" advTm="3724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85720" y="250030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ВСИЧКИ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4 050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СПОРТНИ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БАЗИ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55 917 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ЧИТАЛИЩА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316 166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259 251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И ЕТНОГРАФСКИ КОМПЛЕКСИ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33 708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РАДИОВЪЗЕЛ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18 600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ОБРЕДНИ ДОМОВЕ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45 427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ДР.ДЕЙНОСТИ ПО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КУЛТУРАТА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141 852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>
              <a:spcBef>
                <a:spcPct val="0"/>
              </a:spcBef>
              <a:defRPr/>
            </a:pPr>
            <a:endParaRPr lang="bg-BG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23528" y="231151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Култура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спорт,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почивни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религиозно </a:t>
            </a:r>
            <a:r>
              <a:rPr lang="ru-RU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дело</a:t>
            </a:r>
          </a:p>
          <a:p>
            <a:pPr lvl="0" algn="ctr">
              <a:spcBef>
                <a:spcPct val="0"/>
              </a:spcBef>
              <a:defRPr/>
            </a:pP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874 971 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6229">
        <p:diamond/>
        <p:sndAc>
          <p:stSnd>
            <p:snd r:embed="rId2" name="coin.wav"/>
          </p:stSnd>
        </p:sndAc>
      </p:transition>
    </mc:Choice>
    <mc:Fallback xmlns="">
      <p:transition spd="slow" advTm="16229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107504" y="188640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„ИКОНОМИЧЕСКИ ДЕЙНОСТИ</a:t>
            </a:r>
          </a:p>
          <a:p>
            <a:pPr lvl="0"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УСЛУГИ“ – </a:t>
            </a: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519 821 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ctr">
              <a:spcBef>
                <a:spcPct val="0"/>
              </a:spcBef>
              <a:defRPr/>
            </a:pPr>
            <a:endParaRPr lang="en-US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bg-BG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НА ТРАНСПОРТА                               794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ПОДДЪРЖАНЕ, РЕМОНТ НА ПЪТИЩАТА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102 647 ЛВ.</a:t>
            </a: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ДР. ДЕЙН. ПО ТРАНСПОРТА                                   56 173 ЛВ.</a:t>
            </a:r>
            <a:endParaRPr lang="bg-BG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ПРИЮТИ ЗА БЕЗСТОП. ЖИВОТНИ                     10 969 ЛВ.</a:t>
            </a: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ДЕЙНОСТИ ПО ИКОНОМИКАТА        349 238 ЛВ.</a:t>
            </a:r>
          </a:p>
          <a:p>
            <a:pPr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9193">
        <p:diamond/>
        <p:sndAc>
          <p:stSnd>
            <p:snd r:embed="rId2" name="coin.wav"/>
          </p:stSnd>
        </p:sndAc>
      </p:transition>
    </mc:Choice>
    <mc:Fallback xmlns="">
      <p:transition spd="slow" advTm="19193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0" y="571480"/>
            <a:ext cx="914406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cap="all" dirty="0" err="1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некласифицирани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другите</a:t>
            </a:r>
            <a:r>
              <a:rPr lang="ru-RU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endParaRPr lang="ru-RU" sz="2800" b="1" cap="all" dirty="0" smtClean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24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b="1" cap="all" dirty="0" smtClean="0">
              <a:ln/>
              <a:solidFill>
                <a:schemeClr val="accent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b="1" cap="all" dirty="0" smtClean="0">
              <a:ln/>
              <a:solidFill>
                <a:schemeClr val="accent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bg-BG" b="1" cap="all" dirty="0">
              <a:ln/>
              <a:solidFill>
                <a:schemeClr val="accent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-457200" algn="ctr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ЛИХВИ – 36 685 ЛВ.</a:t>
            </a:r>
            <a:endParaRPr lang="bg-BG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571472" y="3714752"/>
            <a:ext cx="80648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g-BG" altLang="en-US" sz="2000" dirty="0">
                <a:latin typeface="Times New Roman" panose="02020603050405020304" pitchFamily="18" charset="0"/>
              </a:rPr>
              <a:t> </a:t>
            </a:r>
            <a:r>
              <a:rPr lang="bg-BG" altLang="en-US" sz="2400" dirty="0" smtClean="0">
                <a:latin typeface="Times New Roman" panose="02020603050405020304" pitchFamily="18" charset="0"/>
              </a:rPr>
              <a:t>В ТАЗИ ФУНКЦИЯ СА ОТЧЕТЕНИ РАЗХОДИ ЗА ЛИХВИ ПО ИНВЕСТИЦИОННИ ЗАЕМИ, ФИНАНСИРАНИ СЪС СОБСТВЕНИ СРЕДСТВА.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67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1301">
        <p:circle/>
        <p:sndAc>
          <p:stSnd>
            <p:snd r:embed="rId2" name="coin.wav"/>
          </p:stSnd>
        </p:sndAc>
      </p:transition>
    </mc:Choice>
    <mc:Fallback xmlns="">
      <p:transition advTm="11301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428596" y="188640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 ПО ПАРАГРАФИ  </a:t>
            </a:r>
          </a:p>
          <a:p>
            <a:pPr lvl="0" algn="ctr">
              <a:spcBef>
                <a:spcPct val="0"/>
              </a:spcBef>
              <a:defRPr/>
            </a:pPr>
            <a:endParaRPr lang="bg-BG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ЗАПЛАТИ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5 288 980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ВЪЗНАГРАЖДЕНИЯ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1 082 865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ОСИГУРИТЕЛНИ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ВНОСКИ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1 304 478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ХРАНА 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269 035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МЕДИКАМЕНТИ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2 647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ПОСТ.ИНВЕНТАР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ОБЛЕКЛО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29 112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УЧЕБНА ЛИТЕРАТУРА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92 072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490 497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ВОДА,ГОРИВА, ЕЛ.ЕНЕРГИЯ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809 359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ВЪНШНИ УСЛУГИ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1 769 480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ТЕКУЩ РЕМОНТ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160 047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КОМАНДИРОВКИ В СТРАНАТА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43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658 ЛВ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9119">
        <p:circle/>
        <p:sndAc>
          <p:stSnd>
            <p:snd r:embed="rId2" name="coin.wav"/>
          </p:stSnd>
        </p:sndAc>
      </p:transition>
    </mc:Choice>
    <mc:Fallback xmlns="">
      <p:transition advTm="19119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79512" y="260649"/>
            <a:ext cx="89644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 ПО </a:t>
            </a:r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ПАРАГРАФИ</a:t>
            </a:r>
          </a:p>
          <a:p>
            <a:pPr algn="ctr">
              <a:spcBef>
                <a:spcPct val="0"/>
              </a:spcBef>
              <a:defRPr/>
            </a:pPr>
            <a:endParaRPr lang="bg-BG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g-BG" sz="28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bg-BG" sz="2800" b="1" cap="all" dirty="0">
              <a:ln/>
              <a:solidFill>
                <a:schemeClr val="bg2">
                  <a:lumMod val="5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КОМАНДИРОВКИ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ЧУЖБИНА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5 114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ЗАСТРАХОВКИ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22 383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ТАКСА АНГАЖИМЕНТ ПО ЗАЕМИ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7 850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РАЗХОДИ ЗА ДОГОВОРНИ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7 983 ЛВ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ДАНЪЦИ, ТАКСИ И АДМ.САНКЦИИ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76 758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СТИПЕНДИИ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41 320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ТЕКУЩИ ТРАНСФЕРИ, ОБЕЗЩЕТЕНИЯ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ЗА ДОМАКИНСТВАТА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122 926 ЛВ.            </a:t>
            </a:r>
            <a:endParaRPr lang="bg-BG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 ЗА НЕФ.ПРЕДПР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125 173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ЗА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СНЦ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348 766 ЛВ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ЧЛЕНСКИ ВНОС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13 706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algn="just">
              <a:spcBef>
                <a:spcPct val="0"/>
              </a:spcBef>
              <a:defRPr/>
            </a:pP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РАЗХОДИ ЗА ЛИХВИ ПО ЗАЕМИ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36 685 </a:t>
            </a:r>
            <a:r>
              <a:rPr lang="bg-BG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lvl="0" algn="ctr">
              <a:spcBef>
                <a:spcPct val="0"/>
              </a:spcBef>
              <a:defRPr/>
            </a:pPr>
            <a:endParaRPr lang="bg-BG" sz="24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2675">
        <p:diamond/>
        <p:sndAc>
          <p:stSnd>
            <p:snd r:embed="rId2" name="coin.wav"/>
          </p:stSnd>
        </p:sndAc>
      </p:transition>
    </mc:Choice>
    <mc:Fallback xmlns="">
      <p:transition spd="slow" advTm="22675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14282" y="1146374"/>
            <a:ext cx="8515991" cy="36009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 ПО </a:t>
            </a:r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ПАРАГРАФИ</a:t>
            </a:r>
          </a:p>
          <a:p>
            <a:pPr algn="ctr">
              <a:spcBef>
                <a:spcPct val="0"/>
              </a:spcBef>
              <a:defRPr/>
            </a:pPr>
            <a:endParaRPr lang="bg-BG" sz="28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bg-BG" sz="28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g-BG" sz="28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bg-BG" sz="2800" b="1" cap="all" dirty="0">
              <a:ln/>
              <a:solidFill>
                <a:schemeClr val="bg2">
                  <a:lumMod val="5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ОСН.РЕМОНТ </a:t>
            </a:r>
            <a:r>
              <a:rPr lang="bg-BG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ДМА 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732 431 </a:t>
            </a:r>
            <a:r>
              <a:rPr lang="bg-BG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bg-BG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lvl="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ПРИДОБИВАНЕ НА ДМА       428 426 ЛВ.</a:t>
            </a:r>
          </a:p>
          <a:p>
            <a:pPr marL="536575" lvl="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bg-BG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7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2570">
        <p:diamond/>
        <p:sndAc>
          <p:stSnd>
            <p:snd r:embed="rId2" name="coin.wav"/>
          </p:stSnd>
        </p:sndAc>
      </p:transition>
    </mc:Choice>
    <mc:Fallback xmlns="">
      <p:transition spd="slow" advTm="12570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Контейнер за съдържани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390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859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45">
        <p:diamond/>
        <p:sndAc>
          <p:stSnd>
            <p:snd r:embed="rId2" name="coin.wav"/>
          </p:stSnd>
        </p:sndAc>
      </p:transition>
    </mc:Choice>
    <mc:Fallback xmlns="">
      <p:transition spd="slow" advTm="25045">
        <p:diamond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Контейнер за съдържани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1388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287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4923">
        <p:diamond/>
        <p:sndAc>
          <p:stSnd>
            <p:snd r:embed="rId2" name="coin.wav"/>
          </p:stSnd>
        </p:sndAc>
      </p:transition>
    </mc:Choice>
    <mc:Fallback xmlns="">
      <p:transition spd="slow" advTm="14923">
        <p:diamond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626471271"/>
              </p:ext>
            </p:extLst>
          </p:nvPr>
        </p:nvGraphicFramePr>
        <p:xfrm>
          <a:off x="323528" y="1628800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306166" y="26064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КАПИТАЛОВИ</a:t>
            </a:r>
            <a:r>
              <a:rPr lang="bg-BG" sz="2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 ПО ОБЕКТИ</a:t>
            </a:r>
          </a:p>
          <a:p>
            <a:pPr algn="ctr"/>
            <a:r>
              <a:rPr lang="bg-BG" sz="24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т.ч. финансирани с </a:t>
            </a:r>
            <a:r>
              <a:rPr lang="ru-RU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Европейски средства, </a:t>
            </a:r>
            <a:r>
              <a:rPr lang="ru-RU" sz="24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съответното</a:t>
            </a:r>
            <a:r>
              <a:rPr lang="ru-RU" sz="24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съфинансиране</a:t>
            </a:r>
            <a:endParaRPr lang="bg-BG" sz="24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8576">
        <p:diamond/>
        <p:sndAc>
          <p:stSnd>
            <p:snd r:embed="rId2" name="coin.wav"/>
          </p:stSnd>
        </p:sndAc>
      </p:transition>
    </mc:Choice>
    <mc:Fallback xmlns="">
      <p:transition spd="slow" advTm="18576">
        <p:diamond/>
        <p:sndAc>
          <p:stSnd>
            <p:snd r:embed="rId8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2789257491"/>
              </p:ext>
            </p:extLst>
          </p:nvPr>
        </p:nvGraphicFramePr>
        <p:xfrm>
          <a:off x="0" y="928670"/>
          <a:ext cx="8964488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000100" y="21429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КАПИТАЛОВИ РАЗХОДИ ПО ОБЕКТИ</a:t>
            </a:r>
            <a:endParaRPr lang="bg-BG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2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7847">
        <p:diamond/>
        <p:sndAc>
          <p:stSnd>
            <p:snd r:embed="rId2" name="coin.wav"/>
          </p:stSnd>
        </p:sndAc>
      </p:transition>
    </mc:Choice>
    <mc:Fallback xmlns="">
      <p:transition spd="slow" advTm="17847">
        <p:diamond/>
        <p:sndAc>
          <p:stSnd>
            <p:snd r:embed="rId8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323528" y="476672"/>
            <a:ext cx="857313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Бюджетът на 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Тутракан за 20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 разработен при 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условията и 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изискванията на принципите на финансова децентрализация с ясно разграничаване на отговорностите – държавни и общински и в съответствие с нормите, критериите и изискванията на Закона за публичните финанси и Закона за ДБ на РБ за 201</a:t>
            </a: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Същият е приет от Общински съвет – Тутракан с Решение №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по протокол №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.01.201</a:t>
            </a: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размер на 1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1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475</a:t>
            </a: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  </a:t>
            </a:r>
          </a:p>
          <a:p>
            <a:pPr lvl="0" algn="just">
              <a:defRPr/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bg-BG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касовото изпълнение  на бюджета за 2019 година, в резултат на писма от Министерство на финансите и получени трансфери, бюджетът на Общината е изменен на 15 784 579 лв.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bg-BG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3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776">
        <p:diamond/>
        <p:sndAc>
          <p:stSnd>
            <p:snd r:embed="rId2" name="coin.wav"/>
          </p:stSnd>
        </p:sndAc>
      </p:transition>
    </mc:Choice>
    <mc:Fallback xmlns="">
      <p:transition spd="slow" advTm="20776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1973834515"/>
              </p:ext>
            </p:extLst>
          </p:nvPr>
        </p:nvGraphicFramePr>
        <p:xfrm>
          <a:off x="0" y="1196752"/>
          <a:ext cx="8858280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928662" y="21429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КАПИТАЛОВИ РАЗХОДИ ПО ОБЕКТИ</a:t>
            </a:r>
            <a:endParaRPr lang="bg-BG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2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9750">
        <p:circle/>
        <p:sndAc>
          <p:stSnd>
            <p:snd r:embed="rId2" name="coin.wav"/>
          </p:stSnd>
        </p:sndAc>
      </p:transition>
    </mc:Choice>
    <mc:Fallback xmlns="">
      <p:transition advTm="19750">
        <p:circle/>
        <p:sndAc>
          <p:stSnd>
            <p:snd r:embed="rId8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3306256068"/>
              </p:ext>
            </p:extLst>
          </p:nvPr>
        </p:nvGraphicFramePr>
        <p:xfrm>
          <a:off x="428596" y="1142984"/>
          <a:ext cx="8208912" cy="267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214414" y="285728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КАПИТАЛОВИ РАЗХОДИ ПО ОБЕКТИ</a:t>
            </a:r>
            <a:endParaRPr lang="bg-BG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Контейнер за съдържани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729192"/>
              </p:ext>
            </p:extLst>
          </p:nvPr>
        </p:nvGraphicFramePr>
        <p:xfrm>
          <a:off x="2022264" y="3617640"/>
          <a:ext cx="6798208" cy="31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41455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6984">
        <p:circle/>
        <p:sndAc>
          <p:stSnd>
            <p:snd r:embed="rId3" name="coin.wav"/>
          </p:stSnd>
        </p:sndAc>
      </p:transition>
    </mc:Choice>
    <mc:Fallback xmlns="">
      <p:transition advTm="16984">
        <p:circle/>
        <p:sndAc>
          <p:stSnd>
            <p:snd r:embed="rId10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8352927" cy="64294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Преходен остатък към 31.12.2019г.</a:t>
            </a:r>
          </a:p>
          <a:p>
            <a:pPr marL="109728" indent="0" algn="ctr">
              <a:buNone/>
            </a:pPr>
            <a:endParaRPr lang="en-US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4017"/>
              </p:ext>
            </p:extLst>
          </p:nvPr>
        </p:nvGraphicFramePr>
        <p:xfrm>
          <a:off x="357158" y="1071546"/>
          <a:ext cx="8286808" cy="556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413">
                  <a:extLst>
                    <a:ext uri="{9D8B030D-6E8A-4147-A177-3AD203B41FA5}">
                      <a16:colId xmlns:a16="http://schemas.microsoft.com/office/drawing/2014/main" val="1342213101"/>
                    </a:ext>
                  </a:extLst>
                </a:gridCol>
                <a:gridCol w="3949754">
                  <a:extLst>
                    <a:ext uri="{9D8B030D-6E8A-4147-A177-3AD203B41FA5}">
                      <a16:colId xmlns:a16="http://schemas.microsoft.com/office/drawing/2014/main" val="1406233315"/>
                    </a:ext>
                  </a:extLst>
                </a:gridCol>
                <a:gridCol w="861764">
                  <a:extLst>
                    <a:ext uri="{9D8B030D-6E8A-4147-A177-3AD203B41FA5}">
                      <a16:colId xmlns:a16="http://schemas.microsoft.com/office/drawing/2014/main" val="2890737465"/>
                    </a:ext>
                  </a:extLst>
                </a:gridCol>
                <a:gridCol w="1050313">
                  <a:extLst>
                    <a:ext uri="{9D8B030D-6E8A-4147-A177-3AD203B41FA5}">
                      <a16:colId xmlns:a16="http://schemas.microsoft.com/office/drawing/2014/main" val="1101746794"/>
                    </a:ext>
                  </a:extLst>
                </a:gridCol>
                <a:gridCol w="848794">
                  <a:extLst>
                    <a:ext uri="{9D8B030D-6E8A-4147-A177-3AD203B41FA5}">
                      <a16:colId xmlns:a16="http://schemas.microsoft.com/office/drawing/2014/main" val="559126246"/>
                    </a:ext>
                  </a:extLst>
                </a:gridCol>
                <a:gridCol w="907770">
                  <a:extLst>
                    <a:ext uri="{9D8B030D-6E8A-4147-A177-3AD203B41FA5}">
                      <a16:colId xmlns:a16="http://schemas.microsoft.com/office/drawing/2014/main" val="2304166639"/>
                    </a:ext>
                  </a:extLst>
                </a:gridCol>
              </a:tblGrid>
              <a:tr h="2542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по ред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ФУНКЦИЯ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ОБЩО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kumimoji="0" lang="bg-BG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това число:</a:t>
                      </a:r>
                      <a:endParaRPr kumimoji="0"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14542"/>
                  </a:ext>
                </a:extLst>
              </a:tr>
              <a:tr h="754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Държавни дейности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Местни дейности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Дофинансиране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4114532273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 държавни служби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-24638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45335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-69973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2227568420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Отбрана и сигурност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97293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95013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2280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88901765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 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592114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592114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3779514071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Здравеопазване</a:t>
                      </a:r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6891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6891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1278528229"/>
                  </a:ext>
                </a:extLst>
              </a:tr>
              <a:tr h="5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Социално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осигуряване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подпомагане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грижи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167513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167513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1860756365"/>
                  </a:ext>
                </a:extLst>
              </a:tr>
              <a:tr h="754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строителство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благоустройство,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комунално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стопанство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опазване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околната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среда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1146281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1146281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560435797"/>
                  </a:ext>
                </a:extLst>
              </a:tr>
              <a:tr h="5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Култура, спорт, почивни дейности и религиозно дело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66030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66030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2939199030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Икономически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дейности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услуги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85744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85744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2676954664"/>
                  </a:ext>
                </a:extLst>
              </a:tr>
              <a:tr h="5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Разходи некласифицирани в другите функции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3070100866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ОБЩО :</a:t>
                      </a:r>
                      <a:endParaRPr lang="bg-BG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2137228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972896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1164332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2107818636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т.ч.       - текущи разходи</a:t>
                      </a:r>
                      <a:endParaRPr lang="bg-BG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880897</a:t>
                      </a:r>
                      <a:endParaRPr lang="en-US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972896</a:t>
                      </a:r>
                      <a:endParaRPr lang="en-US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-91999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892113675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- капиталови разходи</a:t>
                      </a:r>
                      <a:endParaRPr lang="bg-BG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1256331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1256331</a:t>
                      </a:r>
                      <a:endParaRPr lang="en-US" sz="1600" b="1" kern="12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6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170588767"/>
                  </a:ext>
                </a:extLst>
              </a:tr>
              <a:tr h="254217">
                <a:tc>
                  <a:txBody>
                    <a:bodyPr/>
                    <a:lstStyle/>
                    <a:p>
                      <a:pPr algn="r" fontAlgn="b"/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ctr"/>
                      <a:endParaRPr lang="bg-BG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99" marR="3799" marT="3799" marB="0" anchor="ctr"/>
                </a:tc>
                <a:extLst>
                  <a:ext uri="{0D108BD9-81ED-4DB2-BD59-A6C34878D82A}">
                    <a16:rowId xmlns:a16="http://schemas.microsoft.com/office/drawing/2014/main" val="250447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8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9140">
        <p:diamond/>
        <p:sndAc>
          <p:stSnd>
            <p:snd r:embed="rId2" name="coin.wav"/>
          </p:stSnd>
        </p:sndAc>
      </p:transition>
    </mc:Choice>
    <mc:Fallback xmlns="">
      <p:transition spd="slow" advTm="19140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 flipV="1">
            <a:off x="4419600" y="5309383"/>
            <a:ext cx="3974592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287016" y="214290"/>
            <a:ext cx="8856984" cy="1096650"/>
          </a:xfrm>
        </p:spPr>
        <p:txBody>
          <a:bodyPr/>
          <a:lstStyle/>
          <a:p>
            <a:pPr marL="109728" indent="0" algn="ctr">
              <a:buNone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Справка за отчитане на разплатените просрочени задължения </a:t>
            </a: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 2019 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en-US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61843"/>
              </p:ext>
            </p:extLst>
          </p:nvPr>
        </p:nvGraphicFramePr>
        <p:xfrm>
          <a:off x="467544" y="1310939"/>
          <a:ext cx="8208912" cy="5214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850">
                  <a:extLst>
                    <a:ext uri="{9D8B030D-6E8A-4147-A177-3AD203B41FA5}">
                      <a16:colId xmlns:a16="http://schemas.microsoft.com/office/drawing/2014/main" val="138867196"/>
                    </a:ext>
                  </a:extLst>
                </a:gridCol>
                <a:gridCol w="1067690">
                  <a:extLst>
                    <a:ext uri="{9D8B030D-6E8A-4147-A177-3AD203B41FA5}">
                      <a16:colId xmlns:a16="http://schemas.microsoft.com/office/drawing/2014/main" val="3499736817"/>
                    </a:ext>
                  </a:extLst>
                </a:gridCol>
                <a:gridCol w="929491">
                  <a:extLst>
                    <a:ext uri="{9D8B030D-6E8A-4147-A177-3AD203B41FA5}">
                      <a16:colId xmlns:a16="http://schemas.microsoft.com/office/drawing/2014/main" val="3232613532"/>
                    </a:ext>
                  </a:extLst>
                </a:gridCol>
                <a:gridCol w="1637918">
                  <a:extLst>
                    <a:ext uri="{9D8B030D-6E8A-4147-A177-3AD203B41FA5}">
                      <a16:colId xmlns:a16="http://schemas.microsoft.com/office/drawing/2014/main" val="522801124"/>
                    </a:ext>
                  </a:extLst>
                </a:gridCol>
                <a:gridCol w="1328880">
                  <a:extLst>
                    <a:ext uri="{9D8B030D-6E8A-4147-A177-3AD203B41FA5}">
                      <a16:colId xmlns:a16="http://schemas.microsoft.com/office/drawing/2014/main" val="1375746407"/>
                    </a:ext>
                  </a:extLst>
                </a:gridCol>
                <a:gridCol w="1854248">
                  <a:extLst>
                    <a:ext uri="{9D8B030D-6E8A-4147-A177-3AD203B41FA5}">
                      <a16:colId xmlns:a16="http://schemas.microsoft.com/office/drawing/2014/main" val="815886391"/>
                    </a:ext>
                  </a:extLst>
                </a:gridCol>
                <a:gridCol w="1019835">
                  <a:extLst>
                    <a:ext uri="{9D8B030D-6E8A-4147-A177-3AD203B41FA5}">
                      <a16:colId xmlns:a16="http://schemas.microsoft.com/office/drawing/2014/main" val="1304513550"/>
                    </a:ext>
                  </a:extLst>
                </a:gridCol>
              </a:tblGrid>
              <a:tr h="1598957">
                <a:tc>
                  <a:txBody>
                    <a:bodyPr/>
                    <a:lstStyle/>
                    <a:p>
                      <a:pPr algn="ctr" fontAlgn="ctr"/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3556460"/>
                  </a:ext>
                </a:extLst>
              </a:tr>
              <a:tr h="275838"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1483395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670997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89343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33786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714564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104738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782284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68888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935911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881883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7058191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2918497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9794046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91054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035199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67437"/>
              </p:ext>
            </p:extLst>
          </p:nvPr>
        </p:nvGraphicFramePr>
        <p:xfrm>
          <a:off x="483325" y="1319369"/>
          <a:ext cx="8193132" cy="4597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14">
                  <a:extLst>
                    <a:ext uri="{9D8B030D-6E8A-4147-A177-3AD203B41FA5}">
                      <a16:colId xmlns:a16="http://schemas.microsoft.com/office/drawing/2014/main" val="1851504057"/>
                    </a:ext>
                  </a:extLst>
                </a:gridCol>
                <a:gridCol w="751984">
                  <a:extLst>
                    <a:ext uri="{9D8B030D-6E8A-4147-A177-3AD203B41FA5}">
                      <a16:colId xmlns:a16="http://schemas.microsoft.com/office/drawing/2014/main" val="645108130"/>
                    </a:ext>
                  </a:extLst>
                </a:gridCol>
                <a:gridCol w="1200000">
                  <a:extLst>
                    <a:ext uri="{9D8B030D-6E8A-4147-A177-3AD203B41FA5}">
                      <a16:colId xmlns:a16="http://schemas.microsoft.com/office/drawing/2014/main" val="2617920735"/>
                    </a:ext>
                  </a:extLst>
                </a:gridCol>
                <a:gridCol w="1759845">
                  <a:extLst>
                    <a:ext uri="{9D8B030D-6E8A-4147-A177-3AD203B41FA5}">
                      <a16:colId xmlns:a16="http://schemas.microsoft.com/office/drawing/2014/main" val="2447672178"/>
                    </a:ext>
                  </a:extLst>
                </a:gridCol>
                <a:gridCol w="1298484">
                  <a:extLst>
                    <a:ext uri="{9D8B030D-6E8A-4147-A177-3AD203B41FA5}">
                      <a16:colId xmlns:a16="http://schemas.microsoft.com/office/drawing/2014/main" val="2652242451"/>
                    </a:ext>
                  </a:extLst>
                </a:gridCol>
                <a:gridCol w="1154208">
                  <a:extLst>
                    <a:ext uri="{9D8B030D-6E8A-4147-A177-3AD203B41FA5}">
                      <a16:colId xmlns:a16="http://schemas.microsoft.com/office/drawing/2014/main" val="383482506"/>
                    </a:ext>
                  </a:extLst>
                </a:gridCol>
                <a:gridCol w="664545">
                  <a:extLst>
                    <a:ext uri="{9D8B030D-6E8A-4147-A177-3AD203B41FA5}">
                      <a16:colId xmlns:a16="http://schemas.microsoft.com/office/drawing/2014/main" val="3708287321"/>
                    </a:ext>
                  </a:extLst>
                </a:gridCol>
                <a:gridCol w="944352">
                  <a:extLst>
                    <a:ext uri="{9D8B030D-6E8A-4147-A177-3AD203B41FA5}">
                      <a16:colId xmlns:a16="http://schemas.microsoft.com/office/drawing/2014/main" val="2485560340"/>
                    </a:ext>
                  </a:extLst>
                </a:gridCol>
              </a:tblGrid>
              <a:tr h="883605"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extLst>
                  <a:ext uri="{0D108BD9-81ED-4DB2-BD59-A6C34878D82A}">
                    <a16:rowId xmlns:a16="http://schemas.microsoft.com/office/drawing/2014/main" val="1118205444"/>
                  </a:ext>
                </a:extLst>
              </a:tr>
              <a:tr h="88250"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ctr"/>
                </a:tc>
                <a:extLst>
                  <a:ext uri="{0D108BD9-81ED-4DB2-BD59-A6C34878D82A}">
                    <a16:rowId xmlns:a16="http://schemas.microsoft.com/office/drawing/2014/main" val="3984632163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34609746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839886822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74209698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32146423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86474863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586863743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55897190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41987822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222194252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425469633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70773353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98127875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097344382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12231548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6082604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98360531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84769226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451049771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61372182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981629475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243760758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20033940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68871911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783148350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86545886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30099000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15240303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466168035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200558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906660990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94307973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83409718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694502298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008529762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129242738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411556387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591901570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997014771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997749062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77908495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098818806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2747439438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3677778609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1189554387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39" marR="4339" marT="4339" marB="0" anchor="b"/>
                </a:tc>
                <a:extLst>
                  <a:ext uri="{0D108BD9-81ED-4DB2-BD59-A6C34878D82A}">
                    <a16:rowId xmlns:a16="http://schemas.microsoft.com/office/drawing/2014/main" val="46368573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36406"/>
              </p:ext>
            </p:extLst>
          </p:nvPr>
        </p:nvGraphicFramePr>
        <p:xfrm>
          <a:off x="707240" y="1399795"/>
          <a:ext cx="8149743" cy="4981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1">
                  <a:extLst>
                    <a:ext uri="{9D8B030D-6E8A-4147-A177-3AD203B41FA5}">
                      <a16:colId xmlns:a16="http://schemas.microsoft.com/office/drawing/2014/main" val="4133827806"/>
                    </a:ext>
                  </a:extLst>
                </a:gridCol>
                <a:gridCol w="748002">
                  <a:extLst>
                    <a:ext uri="{9D8B030D-6E8A-4147-A177-3AD203B41FA5}">
                      <a16:colId xmlns:a16="http://schemas.microsoft.com/office/drawing/2014/main" val="3057926903"/>
                    </a:ext>
                  </a:extLst>
                </a:gridCol>
                <a:gridCol w="1600377">
                  <a:extLst>
                    <a:ext uri="{9D8B030D-6E8A-4147-A177-3AD203B41FA5}">
                      <a16:colId xmlns:a16="http://schemas.microsoft.com/office/drawing/2014/main" val="3783428127"/>
                    </a:ext>
                  </a:extLst>
                </a:gridCol>
                <a:gridCol w="1343794">
                  <a:extLst>
                    <a:ext uri="{9D8B030D-6E8A-4147-A177-3AD203B41FA5}">
                      <a16:colId xmlns:a16="http://schemas.microsoft.com/office/drawing/2014/main" val="1388083977"/>
                    </a:ext>
                  </a:extLst>
                </a:gridCol>
                <a:gridCol w="1291609">
                  <a:extLst>
                    <a:ext uri="{9D8B030D-6E8A-4147-A177-3AD203B41FA5}">
                      <a16:colId xmlns:a16="http://schemas.microsoft.com/office/drawing/2014/main" val="2823162053"/>
                    </a:ext>
                  </a:extLst>
                </a:gridCol>
                <a:gridCol w="1148095">
                  <a:extLst>
                    <a:ext uri="{9D8B030D-6E8A-4147-A177-3AD203B41FA5}">
                      <a16:colId xmlns:a16="http://schemas.microsoft.com/office/drawing/2014/main" val="273214558"/>
                    </a:ext>
                  </a:extLst>
                </a:gridCol>
                <a:gridCol w="661024">
                  <a:extLst>
                    <a:ext uri="{9D8B030D-6E8A-4147-A177-3AD203B41FA5}">
                      <a16:colId xmlns:a16="http://schemas.microsoft.com/office/drawing/2014/main" val="1043415591"/>
                    </a:ext>
                  </a:extLst>
                </a:gridCol>
                <a:gridCol w="939351">
                  <a:extLst>
                    <a:ext uri="{9D8B030D-6E8A-4147-A177-3AD203B41FA5}">
                      <a16:colId xmlns:a16="http://schemas.microsoft.com/office/drawing/2014/main" val="1502666494"/>
                    </a:ext>
                  </a:extLst>
                </a:gridCol>
              </a:tblGrid>
              <a:tr h="248111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 dirty="0">
                          <a:effectLst/>
                        </a:rPr>
                        <a:t>№ по ред </a:t>
                      </a:r>
                      <a:endParaRPr lang="bg-BG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Сметки за просрочени задължения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 (по подгрупа 992)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Дейност по ЕБК, в която е отчетено просроченото задължение към 31.12.2019 г.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Вид разход (параграф) по ЕБК на просроченото задължение към 31.12.2019 г.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Размер на просроченото задължение към 31.12.2019 г.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(в лева)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Размер на заложените за разплащане просрочени задължения от края на 2019 г. в бюджета за 2020 година (в лева)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Източник на средства, с който ще бъде погасено просроченото задължение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(параграф по ЕБК)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Тримесечие от 2020 г., в което ще бъде разплатено просроченото задължение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extLst>
                  <a:ext uri="{0D108BD9-81ED-4DB2-BD59-A6C34878D82A}">
                    <a16:rowId xmlns:a16="http://schemas.microsoft.com/office/drawing/2014/main" val="328640147"/>
                  </a:ext>
                </a:extLst>
              </a:tr>
              <a:tr h="20273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4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extLst>
                  <a:ext uri="{0D108BD9-81ED-4DB2-BD59-A6C34878D82A}">
                    <a16:rowId xmlns:a16="http://schemas.microsoft.com/office/drawing/2014/main" val="2498342710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1239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959812752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6121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6121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7562371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1389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4087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4087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864922554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4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2622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1412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1412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234296387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2759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721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721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837631097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7076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7076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148803689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2525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976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976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409919683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3345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3345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57355801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2113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2113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946249853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2623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2580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2580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950335633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2898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34663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34663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83385518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2759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10617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10617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514904266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6816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6816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649872150"/>
                  </a:ext>
                </a:extLst>
              </a:tr>
              <a:tr h="164120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14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1540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1540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 dirty="0">
                          <a:effectLst/>
                        </a:rPr>
                        <a:t>второ</a:t>
                      </a:r>
                      <a:endParaRPr lang="bg-BG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32740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7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158">
        <p:diamond/>
        <p:sndAc>
          <p:stSnd>
            <p:snd r:embed="rId2" name="coin.wav"/>
          </p:stSnd>
        </p:sndAc>
      </p:transition>
    </mc:Choice>
    <mc:Fallback xmlns="">
      <p:transition spd="slow" advTm="20158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 flipV="1">
            <a:off x="4419600" y="5309383"/>
            <a:ext cx="3974592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287016" y="214290"/>
            <a:ext cx="8856984" cy="1096650"/>
          </a:xfrm>
        </p:spPr>
        <p:txBody>
          <a:bodyPr/>
          <a:lstStyle/>
          <a:p>
            <a:pPr marL="109728" indent="0" algn="ctr">
              <a:buNone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Справка за отчитане на разплатените просрочени задължения </a:t>
            </a:r>
            <a:r>
              <a:rPr lang="bg-BG" sz="2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 2019 </a:t>
            </a: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en-US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310939"/>
          <a:ext cx="8208912" cy="5214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850">
                  <a:extLst>
                    <a:ext uri="{9D8B030D-6E8A-4147-A177-3AD203B41FA5}">
                      <a16:colId xmlns:a16="http://schemas.microsoft.com/office/drawing/2014/main" val="138867196"/>
                    </a:ext>
                  </a:extLst>
                </a:gridCol>
                <a:gridCol w="1067690">
                  <a:extLst>
                    <a:ext uri="{9D8B030D-6E8A-4147-A177-3AD203B41FA5}">
                      <a16:colId xmlns:a16="http://schemas.microsoft.com/office/drawing/2014/main" val="3499736817"/>
                    </a:ext>
                  </a:extLst>
                </a:gridCol>
                <a:gridCol w="929491">
                  <a:extLst>
                    <a:ext uri="{9D8B030D-6E8A-4147-A177-3AD203B41FA5}">
                      <a16:colId xmlns:a16="http://schemas.microsoft.com/office/drawing/2014/main" val="3232613532"/>
                    </a:ext>
                  </a:extLst>
                </a:gridCol>
                <a:gridCol w="1637918">
                  <a:extLst>
                    <a:ext uri="{9D8B030D-6E8A-4147-A177-3AD203B41FA5}">
                      <a16:colId xmlns:a16="http://schemas.microsoft.com/office/drawing/2014/main" val="522801124"/>
                    </a:ext>
                  </a:extLst>
                </a:gridCol>
                <a:gridCol w="1328880">
                  <a:extLst>
                    <a:ext uri="{9D8B030D-6E8A-4147-A177-3AD203B41FA5}">
                      <a16:colId xmlns:a16="http://schemas.microsoft.com/office/drawing/2014/main" val="1375746407"/>
                    </a:ext>
                  </a:extLst>
                </a:gridCol>
                <a:gridCol w="1854248">
                  <a:extLst>
                    <a:ext uri="{9D8B030D-6E8A-4147-A177-3AD203B41FA5}">
                      <a16:colId xmlns:a16="http://schemas.microsoft.com/office/drawing/2014/main" val="815886391"/>
                    </a:ext>
                  </a:extLst>
                </a:gridCol>
                <a:gridCol w="1019835">
                  <a:extLst>
                    <a:ext uri="{9D8B030D-6E8A-4147-A177-3AD203B41FA5}">
                      <a16:colId xmlns:a16="http://schemas.microsoft.com/office/drawing/2014/main" val="1304513550"/>
                    </a:ext>
                  </a:extLst>
                </a:gridCol>
              </a:tblGrid>
              <a:tr h="1598957">
                <a:tc>
                  <a:txBody>
                    <a:bodyPr/>
                    <a:lstStyle/>
                    <a:p>
                      <a:pPr algn="ctr" fontAlgn="ctr"/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3556460"/>
                  </a:ext>
                </a:extLst>
              </a:tr>
              <a:tr h="275838"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1483395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670997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89343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33786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714564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104738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782284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68888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935911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881883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7058191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2918497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9794046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8910540"/>
                  </a:ext>
                </a:extLst>
              </a:tr>
              <a:tr h="23854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035199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57312"/>
              </p:ext>
            </p:extLst>
          </p:nvPr>
        </p:nvGraphicFramePr>
        <p:xfrm>
          <a:off x="467545" y="1310944"/>
          <a:ext cx="8208910" cy="5214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21">
                  <a:extLst>
                    <a:ext uri="{9D8B030D-6E8A-4147-A177-3AD203B41FA5}">
                      <a16:colId xmlns:a16="http://schemas.microsoft.com/office/drawing/2014/main" val="884599662"/>
                    </a:ext>
                  </a:extLst>
                </a:gridCol>
                <a:gridCol w="753432">
                  <a:extLst>
                    <a:ext uri="{9D8B030D-6E8A-4147-A177-3AD203B41FA5}">
                      <a16:colId xmlns:a16="http://schemas.microsoft.com/office/drawing/2014/main" val="4056313714"/>
                    </a:ext>
                  </a:extLst>
                </a:gridCol>
                <a:gridCol w="1611995">
                  <a:extLst>
                    <a:ext uri="{9D8B030D-6E8A-4147-A177-3AD203B41FA5}">
                      <a16:colId xmlns:a16="http://schemas.microsoft.com/office/drawing/2014/main" val="1719130329"/>
                    </a:ext>
                  </a:extLst>
                </a:gridCol>
                <a:gridCol w="1353550">
                  <a:extLst>
                    <a:ext uri="{9D8B030D-6E8A-4147-A177-3AD203B41FA5}">
                      <a16:colId xmlns:a16="http://schemas.microsoft.com/office/drawing/2014/main" val="2891812659"/>
                    </a:ext>
                  </a:extLst>
                </a:gridCol>
                <a:gridCol w="1300987">
                  <a:extLst>
                    <a:ext uri="{9D8B030D-6E8A-4147-A177-3AD203B41FA5}">
                      <a16:colId xmlns:a16="http://schemas.microsoft.com/office/drawing/2014/main" val="2717017790"/>
                    </a:ext>
                  </a:extLst>
                </a:gridCol>
                <a:gridCol w="1156431">
                  <a:extLst>
                    <a:ext uri="{9D8B030D-6E8A-4147-A177-3AD203B41FA5}">
                      <a16:colId xmlns:a16="http://schemas.microsoft.com/office/drawing/2014/main" val="3654790283"/>
                    </a:ext>
                  </a:extLst>
                </a:gridCol>
                <a:gridCol w="665823">
                  <a:extLst>
                    <a:ext uri="{9D8B030D-6E8A-4147-A177-3AD203B41FA5}">
                      <a16:colId xmlns:a16="http://schemas.microsoft.com/office/drawing/2014/main" val="1795124059"/>
                    </a:ext>
                  </a:extLst>
                </a:gridCol>
                <a:gridCol w="946171">
                  <a:extLst>
                    <a:ext uri="{9D8B030D-6E8A-4147-A177-3AD203B41FA5}">
                      <a16:colId xmlns:a16="http://schemas.microsoft.com/office/drawing/2014/main" val="255791000"/>
                    </a:ext>
                  </a:extLst>
                </a:gridCol>
              </a:tblGrid>
              <a:tr h="259710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№ по ред 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Сметки за просрочени задължения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 (по подгрупа 992)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Дейност по ЕБК, в която е отчетено просроченото задължение към 31.12.2019 г.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Вид разход (параграф) по ЕБК на просроченото задължение към 31.12.2019 г.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Размер на просроченото задължение към 31.12.2019 г.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(в лева)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Размер на заложените за разплащане просрочени задължения от края на 2019 г. в бюджета за 2020 година (в лева)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Източник на средства, с който ще бъде погасено просроченото задължение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(параграф по ЕБК)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Тримесечие от 2020 г., в което ще бъде разплатено просроченото задължение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extLst>
                  <a:ext uri="{0D108BD9-81ED-4DB2-BD59-A6C34878D82A}">
                    <a16:rowId xmlns:a16="http://schemas.microsoft.com/office/drawing/2014/main" val="3545831741"/>
                  </a:ext>
                </a:extLst>
              </a:tr>
              <a:tr h="21221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4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u="none" strike="noStrike">
                          <a:effectLst/>
                        </a:rPr>
                        <a:t>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ctr"/>
                </a:tc>
                <a:extLst>
                  <a:ext uri="{0D108BD9-81ED-4DB2-BD59-A6C34878D82A}">
                    <a16:rowId xmlns:a16="http://schemas.microsoft.com/office/drawing/2014/main" val="3526346525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166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166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420051466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216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033289344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882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882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976656132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298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298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666454254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2530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5100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78889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78889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22285923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2623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9713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9713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0321922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21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72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144733949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2759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3700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3700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204131245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68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137365480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24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2759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3000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3000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274473205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1015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3999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3999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второ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838826931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26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677296112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57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57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първо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431946232"/>
                  </a:ext>
                </a:extLst>
              </a:tr>
              <a:tr h="171792"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28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9923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2122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1020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18500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900" u="none" strike="noStrike">
                          <a:effectLst/>
                        </a:rPr>
                        <a:t>18500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 dirty="0">
                          <a:effectLst/>
                        </a:rPr>
                        <a:t>второ</a:t>
                      </a:r>
                      <a:endParaRPr lang="bg-BG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725813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07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158">
        <p:diamond/>
        <p:sndAc>
          <p:stSnd>
            <p:snd r:embed="rId2" name="coin.wav"/>
          </p:stSnd>
        </p:sndAc>
      </p:transition>
    </mc:Choice>
    <mc:Fallback xmlns="">
      <p:transition spd="slow" advTm="20158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038170"/>
              </p:ext>
            </p:extLst>
          </p:nvPr>
        </p:nvGraphicFramePr>
        <p:xfrm>
          <a:off x="323528" y="274641"/>
          <a:ext cx="8496944" cy="6250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77">
                  <a:extLst>
                    <a:ext uri="{9D8B030D-6E8A-4147-A177-3AD203B41FA5}">
                      <a16:colId xmlns:a16="http://schemas.microsoft.com/office/drawing/2014/main" val="3592325850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3014735040"/>
                    </a:ext>
                  </a:extLst>
                </a:gridCol>
                <a:gridCol w="1668557">
                  <a:extLst>
                    <a:ext uri="{9D8B030D-6E8A-4147-A177-3AD203B41FA5}">
                      <a16:colId xmlns:a16="http://schemas.microsoft.com/office/drawing/2014/main" val="3423501377"/>
                    </a:ext>
                  </a:extLst>
                </a:gridCol>
                <a:gridCol w="1401043">
                  <a:extLst>
                    <a:ext uri="{9D8B030D-6E8A-4147-A177-3AD203B41FA5}">
                      <a16:colId xmlns:a16="http://schemas.microsoft.com/office/drawing/2014/main" val="2961313723"/>
                    </a:ext>
                  </a:extLst>
                </a:gridCol>
                <a:gridCol w="1346634">
                  <a:extLst>
                    <a:ext uri="{9D8B030D-6E8A-4147-A177-3AD203B41FA5}">
                      <a16:colId xmlns:a16="http://schemas.microsoft.com/office/drawing/2014/main" val="3565249038"/>
                    </a:ext>
                  </a:extLst>
                </a:gridCol>
                <a:gridCol w="1197008">
                  <a:extLst>
                    <a:ext uri="{9D8B030D-6E8A-4147-A177-3AD203B41FA5}">
                      <a16:colId xmlns:a16="http://schemas.microsoft.com/office/drawing/2014/main" val="2418638119"/>
                    </a:ext>
                  </a:extLst>
                </a:gridCol>
                <a:gridCol w="689187">
                  <a:extLst>
                    <a:ext uri="{9D8B030D-6E8A-4147-A177-3AD203B41FA5}">
                      <a16:colId xmlns:a16="http://schemas.microsoft.com/office/drawing/2014/main" val="2200783953"/>
                    </a:ext>
                  </a:extLst>
                </a:gridCol>
                <a:gridCol w="979370">
                  <a:extLst>
                    <a:ext uri="{9D8B030D-6E8A-4147-A177-3AD203B41FA5}">
                      <a16:colId xmlns:a16="http://schemas.microsoft.com/office/drawing/2014/main" val="48493965"/>
                    </a:ext>
                  </a:extLst>
                </a:gridCol>
              </a:tblGrid>
              <a:tr h="283321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№ по ред 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Сметки за просрочени задължения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 (по подгрупа 992)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Дейност по ЕБК, в която е отчетено просроченото задължение към 31.12.2019 г.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Вид разход (параграф) по ЕБК на просроченото задължение към 31.12.2019 г.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Размер на просроченото задължение към 31.12.2019 г.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(в лева)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Размер на заложените за разплащане просрочени задължения от края на 2019 г. в бюджета за 2020 година (в лева)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Източник на средства, с който ще бъде погасено просроченото задължение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(параграф по ЕБК)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Тримесечие от 2020 г., в което ще бъде разплатено просроченото задължение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extLst>
                  <a:ext uri="{0D108BD9-81ED-4DB2-BD59-A6C34878D82A}">
                    <a16:rowId xmlns:a16="http://schemas.microsoft.com/office/drawing/2014/main" val="236437098"/>
                  </a:ext>
                </a:extLst>
              </a:tr>
              <a:tr h="23150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4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7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>
                          <a:effectLst/>
                        </a:rPr>
                        <a:t>8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ctr"/>
                </a:tc>
                <a:extLst>
                  <a:ext uri="{0D108BD9-81ED-4DB2-BD59-A6C34878D82A}">
                    <a16:rowId xmlns:a16="http://schemas.microsoft.com/office/drawing/2014/main" val="2300651303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29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2759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2020297661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1360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1360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1764434114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2337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108886868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2623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11729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11729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892971696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6876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6876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първо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545756682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34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2311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11520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11520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2580913132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6397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6397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първо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17401653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първо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3447586264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37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първо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767900775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38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6586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6586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3414291686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1020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2000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2000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второ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438286785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2332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39475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39475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трето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863327710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2332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12548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12548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трето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705208451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2311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49499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49499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трето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3375466865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2311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35110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35110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трето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3064548713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44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3552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3552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първо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563848322"/>
                  </a:ext>
                </a:extLst>
              </a:tr>
              <a:tr h="187411"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45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9923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2122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1016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2885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u="none" strike="noStrike">
                          <a:effectLst/>
                        </a:rPr>
                        <a:t>2885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 dirty="0">
                          <a:effectLst/>
                        </a:rPr>
                        <a:t>първо</a:t>
                      </a:r>
                      <a:endParaRPr lang="bg-BG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3" marR="8063" marT="8063" marB="0" anchor="b"/>
                </a:tc>
                <a:extLst>
                  <a:ext uri="{0D108BD9-81ED-4DB2-BD59-A6C34878D82A}">
                    <a16:rowId xmlns:a16="http://schemas.microsoft.com/office/drawing/2014/main" val="367605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7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  <p:sndAc>
          <p:stSnd>
            <p:snd r:embed="rId2" name="coin.wav"/>
          </p:stSnd>
        </p:sndAc>
      </p:transition>
    </mc:Choice>
    <mc:Fallback xmlns="">
      <p:transition>
        <p:circle/>
        <p:sndAc>
          <p:stSnd>
            <p:snd r:embed="rId3" name="coin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8496944" cy="539531"/>
          </a:xfrm>
          <a:noFill/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bg-BG" sz="11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Просрочени </a:t>
            </a:r>
            <a:r>
              <a:rPr lang="bg-BG" sz="11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вземания </a:t>
            </a:r>
            <a:r>
              <a:rPr lang="bg-BG" sz="11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към </a:t>
            </a:r>
            <a:r>
              <a:rPr lang="en-US" sz="11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bg-BG" sz="11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1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g-BG" sz="11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.2019 г.</a:t>
            </a:r>
            <a:endParaRPr lang="en-US" sz="112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4800" dirty="0"/>
          </a:p>
          <a:p>
            <a:pPr marL="109728" indent="0" algn="just">
              <a:buNone/>
            </a:pPr>
            <a:endParaRPr lang="bg-BG" sz="9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Несъбрани 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такси детски градини –  1</a:t>
            </a:r>
            <a:r>
              <a:rPr lang="en-US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2 813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9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.,в т.ч.:</a:t>
            </a:r>
            <a:endParaRPr lang="en-US" sz="9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ДГ „</a:t>
            </a:r>
            <a:r>
              <a:rPr lang="bg-BG" sz="9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Патиланчо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378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ДГ „Славянка” – 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5 957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ДГ „Полет” –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3 478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лв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Просрочени 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вземания от наеми –  3</a:t>
            </a:r>
            <a:r>
              <a:rPr lang="en-US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1 213 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лв., в т.ч.: </a:t>
            </a:r>
            <a:endParaRPr lang="en-US" sz="9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Тутракан 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828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 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наематели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общински терени 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458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наематели на общински жилища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611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лв. 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наематели на общински обекти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534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наематели на общински гаражи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225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наематели на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концесии 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 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 „Йордан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Йовков” – </a:t>
            </a: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лв.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 –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5 3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лв.                                                            </a:t>
            </a:r>
            <a:r>
              <a:rPr lang="en-GB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GB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GB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bg-BG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Други 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просрочени </a:t>
            </a:r>
            <a:r>
              <a:rPr lang="bg-BG" sz="9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вземания – </a:t>
            </a:r>
            <a:r>
              <a:rPr lang="bg-BG" sz="9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3 628 лв.</a:t>
            </a:r>
            <a:endParaRPr lang="en-US" sz="9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банки в несъстоятелност </a:t>
            </a:r>
            <a:r>
              <a:rPr lang="bg-BG" sz="9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/несъбираеми</a:t>
            </a:r>
            <a:r>
              <a:rPr lang="bg-BG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9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6340">
        <p:zoom dir="in"/>
        <p:sndAc>
          <p:stSnd>
            <p:snd r:embed="rId2" name="coin.wav"/>
          </p:stSnd>
        </p:sndAc>
      </p:transition>
    </mc:Choice>
    <mc:Fallback xmlns="">
      <p:transition spd="slow" advTm="16340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6232360"/>
              </p:ext>
            </p:extLst>
          </p:nvPr>
        </p:nvGraphicFramePr>
        <p:xfrm>
          <a:off x="251520" y="404664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433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6202">
        <p:zoom dir="in"/>
        <p:sndAc>
          <p:stSnd>
            <p:snd r:embed="rId2" name="coin.wav"/>
          </p:stSnd>
        </p:sndAc>
      </p:transition>
    </mc:Choice>
    <mc:Fallback xmlns="">
      <p:transition spd="slow" advTm="16202">
        <p:zoom dir="in"/>
        <p:sndAc>
          <p:stSnd>
            <p:snd r:embed="rId8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00034" y="0"/>
            <a:ext cx="8358246" cy="64291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бюджет на общински съвет</a:t>
            </a:r>
          </a:p>
          <a:p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94169"/>
              </p:ext>
            </p:extLst>
          </p:nvPr>
        </p:nvGraphicFramePr>
        <p:xfrm>
          <a:off x="1" y="785803"/>
          <a:ext cx="9143998" cy="6072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9442">
                  <a:extLst>
                    <a:ext uri="{9D8B030D-6E8A-4147-A177-3AD203B41FA5}">
                      <a16:colId xmlns:a16="http://schemas.microsoft.com/office/drawing/2014/main" val="2105939765"/>
                    </a:ext>
                  </a:extLst>
                </a:gridCol>
                <a:gridCol w="713429">
                  <a:extLst>
                    <a:ext uri="{9D8B030D-6E8A-4147-A177-3AD203B41FA5}">
                      <a16:colId xmlns:a16="http://schemas.microsoft.com/office/drawing/2014/main" val="427443308"/>
                    </a:ext>
                  </a:extLst>
                </a:gridCol>
                <a:gridCol w="1193709">
                  <a:extLst>
                    <a:ext uri="{9D8B030D-6E8A-4147-A177-3AD203B41FA5}">
                      <a16:colId xmlns:a16="http://schemas.microsoft.com/office/drawing/2014/main" val="3160888336"/>
                    </a:ext>
                  </a:extLst>
                </a:gridCol>
                <a:gridCol w="1193709">
                  <a:extLst>
                    <a:ext uri="{9D8B030D-6E8A-4147-A177-3AD203B41FA5}">
                      <a16:colId xmlns:a16="http://schemas.microsoft.com/office/drawing/2014/main" val="3234666207"/>
                    </a:ext>
                  </a:extLst>
                </a:gridCol>
                <a:gridCol w="1193709">
                  <a:extLst>
                    <a:ext uri="{9D8B030D-6E8A-4147-A177-3AD203B41FA5}">
                      <a16:colId xmlns:a16="http://schemas.microsoft.com/office/drawing/2014/main" val="4117391713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 РАЗХОДНИ ПАРАГРАФИ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§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1" u="none" strike="noStrike" dirty="0">
                          <a:effectLst/>
                        </a:rPr>
                        <a:t>ОТЧЕТ   2018г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1" u="none" strike="noStrike" dirty="0">
                          <a:effectLst/>
                        </a:rPr>
                        <a:t>БЮДЖЕТ            2019г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1" u="none" strike="noStrike" dirty="0">
                          <a:effectLst/>
                        </a:rPr>
                        <a:t>ОТЧЕТ   2019г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1364245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Възнаграждение</a:t>
                      </a:r>
                      <a:r>
                        <a:rPr lang="ru-RU" sz="1400" u="none" strike="noStrike" dirty="0">
                          <a:effectLst/>
                        </a:rPr>
                        <a:t> на </a:t>
                      </a:r>
                      <a:r>
                        <a:rPr lang="ru-RU" sz="1400" u="none" strike="noStrike" dirty="0" err="1">
                          <a:effectLst/>
                        </a:rPr>
                        <a:t>председател</a:t>
                      </a:r>
                      <a:r>
                        <a:rPr lang="ru-RU" sz="1400" u="none" strike="noStrike" dirty="0">
                          <a:effectLst/>
                        </a:rPr>
                        <a:t> на </a:t>
                      </a:r>
                      <a:r>
                        <a:rPr lang="ru-RU" sz="1400" u="none" strike="noStrike" dirty="0" err="1">
                          <a:effectLst/>
                        </a:rPr>
                        <a:t>Общински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съвет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01 01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17280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20700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18787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921938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Възнаграждения по </a:t>
                      </a:r>
                      <a:r>
                        <a:rPr lang="bg-BG" sz="1400" u="none" strike="noStrike" dirty="0" err="1">
                          <a:effectLst/>
                        </a:rPr>
                        <a:t>извънтрудови</a:t>
                      </a:r>
                      <a:r>
                        <a:rPr lang="bg-BG" sz="1400" u="none" strike="noStrike" dirty="0">
                          <a:effectLst/>
                        </a:rPr>
                        <a:t> правоотношения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02 02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104610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113700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97711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773366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Други плащания и възнаграждения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02 09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524330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Изплатени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суми</a:t>
                      </a:r>
                      <a:r>
                        <a:rPr lang="ru-RU" sz="1400" u="none" strike="noStrike" dirty="0">
                          <a:effectLst/>
                        </a:rPr>
                        <a:t> от СБКО, облекло и </a:t>
                      </a:r>
                      <a:r>
                        <a:rPr lang="ru-RU" sz="1400" u="none" strike="noStrike" dirty="0" err="1">
                          <a:effectLst/>
                        </a:rPr>
                        <a:t>други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02 05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8822944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Осигурителни</a:t>
                      </a:r>
                      <a:r>
                        <a:rPr lang="ru-RU" sz="1400" u="none" strike="noStrike" dirty="0">
                          <a:effectLst/>
                        </a:rPr>
                        <a:t> вноски от </a:t>
                      </a:r>
                      <a:r>
                        <a:rPr lang="ru-RU" sz="1400" u="none" strike="noStrike" dirty="0" err="1">
                          <a:effectLst/>
                        </a:rPr>
                        <a:t>работадатели</a:t>
                      </a:r>
                      <a:r>
                        <a:rPr lang="ru-RU" sz="1400" u="none" strike="noStrike" dirty="0">
                          <a:effectLst/>
                        </a:rPr>
                        <a:t> за ДОО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05 51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14208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13489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2206412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Здравноосигурителни вноски от работодатели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05 60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5604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742207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Вноски за </a:t>
                      </a:r>
                      <a:r>
                        <a:rPr lang="ru-RU" sz="1400" u="none" strike="noStrike" dirty="0" err="1">
                          <a:effectLst/>
                        </a:rPr>
                        <a:t>допълнително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задължително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осигуряване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05 80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237709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Храна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10 11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1647827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Учебни</a:t>
                      </a:r>
                      <a:r>
                        <a:rPr lang="ru-RU" sz="1400" u="none" strike="noStrike" dirty="0">
                          <a:effectLst/>
                        </a:rPr>
                        <a:t> и </a:t>
                      </a:r>
                      <a:r>
                        <a:rPr lang="ru-RU" sz="1400" u="none" strike="noStrike" dirty="0" err="1">
                          <a:effectLst/>
                        </a:rPr>
                        <a:t>научно-изслед.р-ди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и</a:t>
                      </a:r>
                      <a:r>
                        <a:rPr lang="ru-RU" sz="1400" u="none" strike="noStrike" dirty="0">
                          <a:effectLst/>
                        </a:rPr>
                        <a:t> книги за библиотеки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5899200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Материали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2672083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Вода, горива и енергия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504996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Разходи за външни услуги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1722621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Командировки в страната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3264331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Командировки в чужбина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23805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Разходи за застраховки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920404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Глоби, санкции, неустойки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1105796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Други некласифицирани разходи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10 98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4146622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Платени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данъци</a:t>
                      </a:r>
                      <a:r>
                        <a:rPr lang="ru-RU" sz="1400" u="none" strike="noStrike" dirty="0">
                          <a:effectLst/>
                        </a:rPr>
                        <a:t>, такси и </a:t>
                      </a:r>
                      <a:r>
                        <a:rPr lang="ru-RU" sz="1400" u="none" strike="noStrike" dirty="0" err="1">
                          <a:effectLst/>
                        </a:rPr>
                        <a:t>административни</a:t>
                      </a:r>
                      <a:r>
                        <a:rPr lang="ru-RU" sz="1400" u="none" strike="noStrike" dirty="0">
                          <a:effectLst/>
                        </a:rPr>
                        <a:t> санкции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19 00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069841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Разходи за членски внос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46 00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7282523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/>
                        </a:rPr>
                        <a:t>Придобиване на компютри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52 01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513166"/>
                  </a:ext>
                </a:extLst>
              </a:tr>
              <a:tr h="2341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ВСИЧКО: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157365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171400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152361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794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7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288">
        <p:zoom dir="in"/>
        <p:sndAc>
          <p:stSnd>
            <p:snd r:embed="rId2" name="coin.wav"/>
          </p:stSnd>
        </p:sndAc>
      </p:transition>
    </mc:Choice>
    <mc:Fallback xmlns="">
      <p:transition spd="slow" advTm="17288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3528" y="260649"/>
            <a:ext cx="853475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ПО ПРОЕКТИ  </a:t>
            </a:r>
          </a:p>
          <a:p>
            <a:pPr lvl="0">
              <a:spcBef>
                <a:spcPct val="0"/>
              </a:spcBef>
              <a:defRPr/>
            </a:pP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ОП “Развитие на човешките ресурси“: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заетост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Региони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растеж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"Енергийна ефективност на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многофамилни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жилищни сгради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бл.Чайка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и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2„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"Енергийна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фективност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многофамилни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жилищни сгради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бл.Възходи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и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4„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"Енергийна ефективност в образователната инфраструктура в гр.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Тутракан„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"Енергийна ефективност в общински административни сгради - гр.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Тутракан„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"Енергийна ефективност в сградата на Районна 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служба"Пожарна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безопасност и защита на населението"-</a:t>
            </a:r>
            <a:r>
              <a:rPr lang="bg-BG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гр.Тутракан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1446">
        <p:zoom/>
        <p:sndAc>
          <p:stSnd>
            <p:snd r:embed="rId2" name="coin.wav"/>
          </p:stSnd>
        </p:sndAc>
      </p:transition>
    </mc:Choice>
    <mc:Fallback xmlns="">
      <p:transition spd="slow" advTm="21446">
        <p:zoom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500034" y="0"/>
            <a:ext cx="8215370" cy="662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Съгласно </a:t>
            </a: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изискванията на чл.140, ал.4 от Закона за публичните финанси, </a:t>
            </a: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годишният </a:t>
            </a: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за изпълнение на бюджета се изготвя и представя за публично обсъждане от местната общност.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Отчетът </a:t>
            </a: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касово изпълнение на бюджета на Община Тутракан за периода 01.01.2019г. – 31.12.2019г. е изготвен в съответствие със: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публичните финанси;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държавния бюджет на Република България за 2019 г.;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Писма и Указания на Министерство на финансите;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местните данъци и такси;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управление на отпадъците и наредби;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общинската собственост;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Закона за общинския дълг;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Други.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3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527">
        <p:zoom dir="in"/>
        <p:sndAc>
          <p:stSnd>
            <p:snd r:embed="rId2" name="coin.wav"/>
          </p:stSnd>
        </p:sndAc>
      </p:transition>
    </mc:Choice>
    <mc:Fallback xmlns="">
      <p:transition spd="slow" advTm="13527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428596" y="571480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ПО ПРОЕКТИ  </a:t>
            </a:r>
          </a:p>
          <a:p>
            <a:pPr lvl="0">
              <a:spcBef>
                <a:spcPct val="0"/>
              </a:spcBef>
              <a:defRPr/>
            </a:pPr>
            <a:endParaRPr lang="bg-BG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Околна среда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зграждане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ГПСОВ и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доизграждане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канализационна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мрежа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гр.Тутракан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spcBef>
                <a:spcPct val="0"/>
              </a:spcBef>
              <a:defRPr/>
            </a:pP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европейско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подпомагане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най-нуждаещите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Обществена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трапезария да гражданите на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Тутракан”</a:t>
            </a: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720">
        <p:zoom/>
        <p:sndAc>
          <p:stSnd>
            <p:snd r:embed="rId2" name="coin.wav"/>
          </p:stSnd>
        </p:sndAc>
      </p:transition>
    </mc:Choice>
    <mc:Fallback xmlns="">
      <p:transition spd="slow" advTm="12720">
        <p:zoom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3528" y="260648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ПО ПРОЕКТИ  </a:t>
            </a:r>
          </a:p>
          <a:p>
            <a:pPr lvl="0" algn="ctr">
              <a:spcBef>
                <a:spcPct val="0"/>
              </a:spcBef>
              <a:defRPr/>
            </a:pPr>
            <a:endParaRPr lang="bg-BG" b="1" dirty="0" smtClean="0"/>
          </a:p>
          <a:p>
            <a:pPr lvl="0" algn="ctr">
              <a:spcBef>
                <a:spcPct val="0"/>
              </a:spcBef>
              <a:defRPr/>
            </a:pPr>
            <a:endParaRPr lang="bg-BG" b="1" dirty="0"/>
          </a:p>
          <a:p>
            <a:pPr lvl="0" algn="ctr">
              <a:spcBef>
                <a:spcPct val="0"/>
              </a:spcBef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интелигентен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растеж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роект “Подкрепа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успех” - работят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четирите училища, разположени на територията на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общината.</a:t>
            </a: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Проект“ BG05M2OP001-2.010-0001 “Квалификация за професионално развитие на педагогическите специалисти” работи училище СУ”Христо Ботев”.</a:t>
            </a: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“Твоят час” се реализира в СУ”Йордан Йовков”.</a:t>
            </a: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BG05M2ОP001-3.005-0004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“АКТИВНО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ПРИОБЩАВАНЕ В СИСТЕМАТА НА ПРЕДУЧИЛИЩНОТО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ОБРАЗОВАНИЕ” работят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трите детски градини</a:t>
            </a:r>
            <a:r>
              <a:rPr lang="bg-BG" sz="24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bg-BG" sz="24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функциониращи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територията на общината.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380">
        <p:zoom dir="in"/>
        <p:sndAc>
          <p:stSnd>
            <p:snd r:embed="rId2" name="coin.wav"/>
          </p:stSnd>
        </p:sndAc>
      </p:transition>
    </mc:Choice>
    <mc:Fallback xmlns="">
      <p:transition spd="slow" advTm="13380">
        <p:zoom dir="in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3528" y="86916"/>
            <a:ext cx="860619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2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ПО ПРОЕКТИ  </a:t>
            </a:r>
          </a:p>
          <a:p>
            <a:pPr lvl="0" algn="ctr">
              <a:spcBef>
                <a:spcPct val="0"/>
              </a:spcBef>
              <a:defRPr/>
            </a:pPr>
            <a:endParaRPr lang="bg-BG" b="1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сметките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СЕС - ДЕС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 отчетени три проекта: </a:t>
            </a:r>
          </a:p>
          <a:p>
            <a:pPr lvl="0" algn="ctr"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ОБРАЗОВАНИЕТО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ТГС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ИНТЕРРЕГ V-A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Румъния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2014-2020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СУ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Ботев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 МУЗЕЙ - ТГС ИНТЕРРЕГ V-А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Румъния-България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ОБЩИНСКА АДМИНИСТРАЦИЯ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Тутракан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ROBG-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332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Съвместно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доброволчество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по-безопасен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живот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”/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oint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volunteering for a safer life(JVSL),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INTERREG V-A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РУМЪНИЯ-БЪЛГАРИЯ.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286084" y="5857892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Банкова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наличност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.12.201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сметките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ЕС: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1 711 556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8632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7076">
        <p:circle/>
        <p:sndAc>
          <p:stSnd>
            <p:snd r:embed="rId2" name="coin.wav"/>
          </p:stSnd>
        </p:sndAc>
      </p:transition>
    </mc:Choice>
    <mc:Fallback xmlns="">
      <p:transition advTm="17076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57158" y="0"/>
            <a:ext cx="8516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</a:t>
            </a:r>
            <a:r>
              <a:rPr lang="ru-RU" sz="2000" b="1" cap="all" dirty="0" err="1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разходите</a:t>
            </a:r>
            <a:r>
              <a:rPr lang="ru-RU" sz="2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cap="all" dirty="0" err="1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финансирани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средства от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Европейския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съюз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международни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изпълняват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2019 година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74453"/>
              </p:ext>
            </p:extLst>
          </p:nvPr>
        </p:nvGraphicFramePr>
        <p:xfrm>
          <a:off x="0" y="1214419"/>
          <a:ext cx="9144000" cy="5685051"/>
        </p:xfrm>
        <a:graphic>
          <a:graphicData uri="http://schemas.openxmlformats.org/drawingml/2006/table">
            <a:tbl>
              <a:tblPr/>
              <a:tblGrid>
                <a:gridCol w="472965">
                  <a:extLst>
                    <a:ext uri="{9D8B030D-6E8A-4147-A177-3AD203B41FA5}">
                      <a16:colId xmlns:a16="http://schemas.microsoft.com/office/drawing/2014/main" val="1066017974"/>
                    </a:ext>
                  </a:extLst>
                </a:gridCol>
                <a:gridCol w="961999">
                  <a:extLst>
                    <a:ext uri="{9D8B030D-6E8A-4147-A177-3AD203B41FA5}">
                      <a16:colId xmlns:a16="http://schemas.microsoft.com/office/drawing/2014/main" val="3771755556"/>
                    </a:ext>
                  </a:extLst>
                </a:gridCol>
                <a:gridCol w="6270173">
                  <a:extLst>
                    <a:ext uri="{9D8B030D-6E8A-4147-A177-3AD203B41FA5}">
                      <a16:colId xmlns:a16="http://schemas.microsoft.com/office/drawing/2014/main" val="737702381"/>
                    </a:ext>
                  </a:extLst>
                </a:gridCol>
                <a:gridCol w="1438863">
                  <a:extLst>
                    <a:ext uri="{9D8B030D-6E8A-4147-A177-3AD203B41FA5}">
                      <a16:colId xmlns:a16="http://schemas.microsoft.com/office/drawing/2014/main" val="1276008115"/>
                    </a:ext>
                  </a:extLst>
                </a:gridCol>
              </a:tblGrid>
              <a:tr h="252207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bg-BG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№по ред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t"/>
                      <a:r>
                        <a:rPr lang="bg-BG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 на проекта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0" fontAlgn="t"/>
                      <a:endParaRPr lang="bg-BG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600" b="1" i="0" u="none" strike="noStrike">
                          <a:effectLst/>
                          <a:latin typeface="Times New Roman" panose="02020603050405020304" pitchFamily="18" charset="0"/>
                        </a:rPr>
                        <a:t>разходи 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927075"/>
                  </a:ext>
                </a:extLst>
              </a:tr>
              <a:tr h="333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 2019 г.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415614"/>
                  </a:ext>
                </a:extLst>
              </a:tr>
              <a:tr h="216798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bg-BG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 -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KSF</a:t>
                      </a: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g-BG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5 878 860 лв.</a:t>
                      </a:r>
                    </a:p>
                  </a:txBody>
                  <a:tcPr marL="3731" marR="3731" marT="3731" marB="0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09945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“Развитие на </a:t>
                      </a:r>
                      <a:r>
                        <a:rPr lang="ru-RU" sz="1400" b="0" i="0" u="none" strike="noStrike" dirty="0" err="1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човешките</a:t>
                      </a:r>
                      <a:r>
                        <a:rPr lang="ru-RU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ru-RU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“: 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1651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263 490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17731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Проект"Обучение 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заетост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младите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хора"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175 320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54199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„Работа”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bg-BG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88 170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740518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”</a:t>
                      </a:r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Региони </a:t>
                      </a:r>
                      <a:r>
                        <a:rPr lang="bg-BG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растеж</a:t>
                      </a:r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bg-BG" sz="1400" b="0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bg-BG" sz="12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2 793 260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559356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многофамилни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бл.Чайка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1 233 449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60429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фективност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многофамилни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бл.Възходи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608 661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04390"/>
                  </a:ext>
                </a:extLst>
              </a:tr>
              <a:tr h="32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образователната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инфраструктура в гр. Тутракан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>
                        <a:buClrTx/>
                        <a:buSzPts val="1100"/>
                        <a:buFont typeface="Times New Roman" panose="02020603050405020304" pitchFamily="18" charset="0"/>
                        <a:buChar char=" "/>
                      </a:pP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675 411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63175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общински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гр.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Тутракан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275 739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160662"/>
                  </a:ext>
                </a:extLst>
              </a:tr>
              <a:tr h="641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сградата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защита на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населението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75568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”</a:t>
                      </a:r>
                      <a:r>
                        <a:rPr lang="bg-BG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Околна </a:t>
                      </a:r>
                      <a:r>
                        <a:rPr lang="bg-BG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среда”:</a:t>
                      </a:r>
                      <a:br>
                        <a:rPr lang="bg-BG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bg-BG" sz="1400" b="0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bg-BG" sz="12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2 720 290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54581"/>
                  </a:ext>
                </a:extLst>
              </a:tr>
              <a:tr h="216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ГПСОВ 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доизграждане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канализационна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мрежа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2 720 290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15375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„Фонд за </a:t>
                      </a:r>
                      <a:r>
                        <a:rPr lang="ru-RU" sz="1400" b="0" i="0" u="none" strike="noStrike" dirty="0" err="1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европейско</a:t>
                      </a:r>
                      <a:r>
                        <a:rPr lang="ru-RU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подпомагане</a:t>
                      </a:r>
                      <a:r>
                        <a:rPr lang="ru-RU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най-нуждаещите</a:t>
                      </a:r>
                      <a:r>
                        <a:rPr lang="ru-RU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 лица”:</a:t>
                      </a:r>
                      <a:br>
                        <a:rPr lang="ru-RU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32 081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42904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трапезария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гражданите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Тутракан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32 081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88657"/>
                  </a:ext>
                </a:extLst>
              </a:tr>
              <a:tr h="216798"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87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6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858">
        <p:diamond/>
        <p:sndAc>
          <p:stSnd>
            <p:snd r:embed="rId2" name="coin.wav"/>
          </p:stSnd>
        </p:sndAc>
      </p:transition>
    </mc:Choice>
    <mc:Fallback xmlns="">
      <p:transition spd="slow" advTm="15858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14282" y="0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</a:t>
            </a:r>
            <a:r>
              <a:rPr lang="ru-RU" b="1" cap="all" dirty="0" err="1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разходите</a:t>
            </a:r>
            <a:r>
              <a:rPr lang="ru-RU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по проекти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финансирани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средства от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Европейския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съюз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международни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изпълняват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2019 година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79267"/>
              </p:ext>
            </p:extLst>
          </p:nvPr>
        </p:nvGraphicFramePr>
        <p:xfrm>
          <a:off x="0" y="934236"/>
          <a:ext cx="9144000" cy="5923764"/>
        </p:xfrm>
        <a:graphic>
          <a:graphicData uri="http://schemas.openxmlformats.org/drawingml/2006/table">
            <a:tbl>
              <a:tblPr/>
              <a:tblGrid>
                <a:gridCol w="483716">
                  <a:extLst>
                    <a:ext uri="{9D8B030D-6E8A-4147-A177-3AD203B41FA5}">
                      <a16:colId xmlns:a16="http://schemas.microsoft.com/office/drawing/2014/main" val="1066017974"/>
                    </a:ext>
                  </a:extLst>
                </a:gridCol>
                <a:gridCol w="7187720">
                  <a:extLst>
                    <a:ext uri="{9D8B030D-6E8A-4147-A177-3AD203B41FA5}">
                      <a16:colId xmlns:a16="http://schemas.microsoft.com/office/drawing/2014/main" val="3771755556"/>
                    </a:ext>
                  </a:extLst>
                </a:gridCol>
                <a:gridCol w="1472564">
                  <a:extLst>
                    <a:ext uri="{9D8B030D-6E8A-4147-A177-3AD203B41FA5}">
                      <a16:colId xmlns:a16="http://schemas.microsoft.com/office/drawing/2014/main" val="1276008115"/>
                    </a:ext>
                  </a:extLst>
                </a:gridCol>
              </a:tblGrid>
              <a:tr h="399943"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№по ред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 на проекта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bg-BG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Разходи през </a:t>
                      </a:r>
                      <a:r>
                        <a:rPr kumimoji="0" lang="bg-BG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415614"/>
                  </a:ext>
                </a:extLst>
              </a:tr>
              <a:tr h="17338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bg-BG" sz="10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 - </a:t>
                      </a:r>
                      <a:r>
                        <a:rPr lang="en-US" sz="10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KSF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05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5 878 860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09945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ОП„Наука и образование за </a:t>
                      </a:r>
                      <a:r>
                        <a:rPr lang="ru-RU" sz="1100" b="1" i="0" u="none" strike="noStrike" dirty="0" err="1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интелигентен</a:t>
                      </a:r>
                      <a:r>
                        <a:rPr lang="ru-RU" sz="1100" b="1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растеж</a:t>
                      </a:r>
                      <a:r>
                        <a:rPr lang="ru-RU" sz="1100" b="1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”: 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solidFill>
                            <a:srgbClr val="1651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69 739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27566"/>
                  </a:ext>
                </a:extLst>
              </a:tr>
              <a:tr h="598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успех„ -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работят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четирите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училища,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разположени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територията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общината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59 064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493658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СУ"Йордан Йовков" Тутракан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34 756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396037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СУ"Христо Ботев" Тутракан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15 694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6690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ОУ"Св.</a:t>
                      </a:r>
                      <a:r>
                        <a:rPr lang="bg-BG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.Кирил и Методий"с.Нова Черна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04709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ОУ"Стефан Караджа"с.Цар Самуил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3 864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70610"/>
                  </a:ext>
                </a:extLst>
              </a:tr>
              <a:tr h="598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Проект“ BG05M2OP001-2.010-0001 „Квалификация за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професионално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на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педагогическите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специалисти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работи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училище СУ“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Христо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Ботев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b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85564"/>
                  </a:ext>
                </a:extLst>
              </a:tr>
              <a:tr h="399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“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Твоят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час“ се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реализира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СУ“Йордан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Йовков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b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55779"/>
                  </a:ext>
                </a:extLst>
              </a:tr>
              <a:tr h="598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BG05M2ОP001-3.005-0004 „АКТИВНО ПРИОБЩАВАНЕ В СИСТЕМАТА НА ПРЕДУЧИЛИЩНОТО ОБРАЗОВАНИЕ“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работят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трите детски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градини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разположени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територията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общината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3 835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744289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ДГ"Полет" - Тутракан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1 311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952078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ДГ"</a:t>
                      </a:r>
                      <a:r>
                        <a:rPr lang="bg-BG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Патиланчо</a:t>
                      </a:r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- Тутракан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72069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ДГ"Славянка" - Тутракан</a:t>
                      </a:r>
                    </a:p>
                  </a:txBody>
                  <a:tcPr marL="134302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1 311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62136"/>
                  </a:ext>
                </a:extLst>
              </a:tr>
              <a:tr h="20170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bg-BG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СЕС- </a:t>
                      </a:r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83 852 лв.</a:t>
                      </a:r>
                    </a:p>
                  </a:txBody>
                  <a:tcPr marL="3731" marR="3731" marT="3731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9997"/>
                  </a:ext>
                </a:extLst>
              </a:tr>
              <a:tr h="399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"ТГС ИНТЕРРЕГ V-A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Румъния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България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2014-2020" - СУ "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Христо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Ботев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b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40 192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14052"/>
                  </a:ext>
                </a:extLst>
              </a:tr>
              <a:tr h="399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ИСТОРИЧЕСКИ МУЗЕЙ - ТГС ИНТЕРРЕГ V-А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Румъния-България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4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5 532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5828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buClrTx/>
                        <a:buSzPts val="1100"/>
                        <a:buFont typeface="Times New Roman" panose="02020603050405020304" pitchFamily="18" charset="0"/>
                        <a:buNone/>
                      </a:pPr>
                      <a:r>
                        <a:rPr lang="en-US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ROBG- 332 „ </a:t>
                      </a:r>
                      <a:r>
                        <a:rPr lang="bg-BG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Съвместно </a:t>
                      </a:r>
                      <a:r>
                        <a:rPr lang="bg-BG" sz="11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доброволчество</a:t>
                      </a:r>
                      <a:r>
                        <a:rPr lang="bg-BG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по-безопасен живот”,</a:t>
                      </a:r>
                      <a:r>
                        <a:rPr lang="bg-BG" sz="11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Румъния-България, Община администрация</a:t>
                      </a:r>
                      <a:endParaRPr lang="bg-BG" sz="11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>
                        <a:buClrTx/>
                        <a:buSzPts val="1100"/>
                        <a:buFont typeface="Times New Roman" panose="02020603050405020304" pitchFamily="18" charset="0"/>
                        <a:buChar char=" "/>
                      </a:pPr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4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38 128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63049"/>
                  </a:ext>
                </a:extLst>
              </a:tr>
              <a:tr h="201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1" i="1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100" b="1" i="0" u="none" strike="noStrike" dirty="0">
                          <a:solidFill>
                            <a:srgbClr val="2440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5 962 712 лв.</a:t>
                      </a:r>
                    </a:p>
                  </a:txBody>
                  <a:tcPr marL="3731" marR="3731" marT="3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9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918">
        <p:diamond/>
        <p:sndAc>
          <p:stSnd>
            <p:snd r:embed="rId2" name="coin.wav"/>
          </p:stSnd>
        </p:sndAc>
      </p:transition>
    </mc:Choice>
    <mc:Fallback xmlns="">
      <p:transition spd="slow" advTm="15918">
        <p:diamond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51520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bg-BG" sz="32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за общински дълг на Община Тутракан за 2019г.</a:t>
            </a:r>
            <a:endParaRPr lang="en-US" sz="32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503548" y="1700808"/>
            <a:ext cx="821185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bg-BG" altLang="bg-BG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altLang="bg-BG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bg-BG" altLang="bg-BG" dirty="0" smtClean="0">
                <a:cs typeface="Times New Roman" pitchFamily="18" charset="0"/>
              </a:rPr>
              <a:t>	</a:t>
            </a:r>
            <a:r>
              <a:rPr lang="bg-BG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основание чл. 9, ал.1 и ал.2 от Закона за общинския дълг, Кметът на Общината изготвя годишен отчет за състоянието на общинския дълг и го внася в Общински съвет като неразделна част от отчета за изпълнението на бюджета. 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bg-BG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Към 31.</a:t>
            </a:r>
            <a:r>
              <a:rPr lang="ru-RU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g-BG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.2019 година остатъчният размер на </a:t>
            </a:r>
            <a:r>
              <a:rPr lang="bg-BG" altLang="bg-BG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поетия </a:t>
            </a:r>
            <a:r>
              <a:rPr lang="bg-BG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общински дълг е </a:t>
            </a:r>
            <a:r>
              <a:rPr lang="bg-BG" altLang="bg-BG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745 359 лева</a:t>
            </a:r>
            <a:r>
              <a:rPr lang="bg-BG" altLang="bg-BG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bg-B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altLang="bg-BG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2801">
        <p:circle/>
        <p:sndAc>
          <p:stSnd>
            <p:snd r:embed="rId2" name="coin.wav"/>
          </p:stSnd>
        </p:sndAc>
      </p:transition>
    </mc:Choice>
    <mc:Fallback xmlns="">
      <p:transition advTm="12801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altLang="bg-BG" sz="2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за </a:t>
            </a:r>
            <a:r>
              <a:rPr lang="ru-RU" altLang="bg-BG" sz="20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състоянието</a:t>
            </a:r>
            <a:r>
              <a:rPr lang="ru-RU" altLang="bg-BG" sz="2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20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общинския</a:t>
            </a:r>
            <a:r>
              <a:rPr lang="ru-RU" altLang="bg-BG" sz="2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0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дълг</a:t>
            </a:r>
            <a:r>
              <a:rPr lang="ru-RU" altLang="bg-BG" sz="2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altLang="bg-BG" sz="20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bg-BG" sz="2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година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61291"/>
              </p:ext>
            </p:extLst>
          </p:nvPr>
        </p:nvGraphicFramePr>
        <p:xfrm>
          <a:off x="0" y="500043"/>
          <a:ext cx="9143999" cy="6375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8860">
                  <a:extLst>
                    <a:ext uri="{9D8B030D-6E8A-4147-A177-3AD203B41FA5}">
                      <a16:colId xmlns:a16="http://schemas.microsoft.com/office/drawing/2014/main" val="151265106"/>
                    </a:ext>
                  </a:extLst>
                </a:gridCol>
                <a:gridCol w="980767">
                  <a:extLst>
                    <a:ext uri="{9D8B030D-6E8A-4147-A177-3AD203B41FA5}">
                      <a16:colId xmlns:a16="http://schemas.microsoft.com/office/drawing/2014/main" val="3195987370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1344838216"/>
                    </a:ext>
                  </a:extLst>
                </a:gridCol>
                <a:gridCol w="869363">
                  <a:extLst>
                    <a:ext uri="{9D8B030D-6E8A-4147-A177-3AD203B41FA5}">
                      <a16:colId xmlns:a16="http://schemas.microsoft.com/office/drawing/2014/main" val="198624278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54069153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978903731"/>
                    </a:ext>
                  </a:extLst>
                </a:gridCol>
                <a:gridCol w="1038297">
                  <a:extLst>
                    <a:ext uri="{9D8B030D-6E8A-4147-A177-3AD203B41FA5}">
                      <a16:colId xmlns:a16="http://schemas.microsoft.com/office/drawing/2014/main" val="3588599276"/>
                    </a:ext>
                  </a:extLst>
                </a:gridCol>
                <a:gridCol w="1104810">
                  <a:extLst>
                    <a:ext uri="{9D8B030D-6E8A-4147-A177-3AD203B41FA5}">
                      <a16:colId xmlns:a16="http://schemas.microsoft.com/office/drawing/2014/main" val="2636975554"/>
                    </a:ext>
                  </a:extLst>
                </a:gridCol>
              </a:tblGrid>
              <a:tr h="1273182"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Предназначение на дълга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на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дълга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договор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Остатъчен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 на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дълга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01.01.2019г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Усвоен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дълг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Извършени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погашения по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главница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Извършени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разходи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дълга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лихви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такси)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Остатъчен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 на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дълга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31.12.2019 г.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2923664640"/>
                  </a:ext>
                </a:extLst>
              </a:tr>
              <a:tr h="7442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Района служба "ПБЗН"-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ФЛАГ ЕАД -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гр.София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Уникредит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булбанк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2213304657"/>
                  </a:ext>
                </a:extLst>
              </a:tr>
              <a:tr h="804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Eнергийна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общински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гр.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Тутракан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256 453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ФЛАГ ЕАД -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гр.София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Уникредит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булбанк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256 453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256 453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2698894149"/>
                  </a:ext>
                </a:extLst>
              </a:tr>
              <a:tr h="804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многофамилни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837 002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ФЛАГ ЕАД -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гр.София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Уникредит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булбанк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541 543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541 543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295 459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414590846"/>
                  </a:ext>
                </a:extLst>
              </a:tr>
              <a:tr h="9234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многофамилни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сгради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Възход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3"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Възход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4",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ФЛАГ ЕАД -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гр.София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Уникредит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булбанк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428 856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bg-BG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351289052"/>
                  </a:ext>
                </a:extLst>
              </a:tr>
              <a:tr h="748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Енергийна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образователната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инфраструктура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гр.Тутракан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405 380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ФЛАГ ЕАД -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гр.София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Уникредит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булбанк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405 380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405 380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594612152"/>
                  </a:ext>
                </a:extLst>
              </a:tr>
              <a:tr h="7345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Попълване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 за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покриване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фактически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недостиг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предоставяне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услуги на Община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Тутракан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ЦКБ АД, </a:t>
                      </a:r>
                      <a:r>
                        <a:rPr lang="bg-BG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гр.Русе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449900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993164122"/>
                  </a:ext>
                </a:extLst>
              </a:tr>
              <a:tr h="324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1 784 286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1 784 286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38 225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745 359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9" marR="4329" marT="4329" marB="0" anchor="ctr"/>
                </a:tc>
                <a:extLst>
                  <a:ext uri="{0D108BD9-81ED-4DB2-BD59-A6C34878D82A}">
                    <a16:rowId xmlns:a16="http://schemas.microsoft.com/office/drawing/2014/main" val="397233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36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6777">
        <p:circle/>
        <p:sndAc>
          <p:stSnd>
            <p:snd r:embed="rId2" name="coin.wav"/>
          </p:stSnd>
        </p:sndAc>
      </p:transition>
    </mc:Choice>
    <mc:Fallback xmlns="">
      <p:transition advTm="16777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428596" y="428604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бюджета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отчетния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период е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фокусирано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приоритетните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направления в бюджета чрез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разходване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бюджетните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средства,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спазване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строга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дисциплина и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поддържане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стабилност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Общината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продължава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общински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проекти с различна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насоченост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съответните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функции.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Продължава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изпълнението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капиталовата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община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Тутракан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различните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напрвления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спомагат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създаване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условия за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растеж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повишаване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привлекателността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общината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инвестиции и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подобряване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качеството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живот.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77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7766">
        <p:circle/>
        <p:sndAc>
          <p:stSnd>
            <p:snd r:embed="rId2" name="coin.wav"/>
          </p:stSnd>
        </p:sndAc>
      </p:transition>
    </mc:Choice>
    <mc:Fallback xmlns="">
      <p:transition advTm="17766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928662" y="2643182"/>
            <a:ext cx="757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БЛАГОДАРЯ ЗА ВНИМАНИЕТО 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606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1200">
        <p:circle/>
        <p:sndAc>
          <p:stSnd>
            <p:snd r:embed="rId2" name="coin.wav"/>
          </p:stSnd>
        </p:sndAc>
      </p:transition>
    </mc:Choice>
    <mc:Fallback xmlns="">
      <p:transition advTm="11200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4535996" y="879102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bg-BG" sz="2400" b="1" u="sng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467544" y="357166"/>
            <a:ext cx="8136904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algn="ctr">
              <a:lnSpc>
                <a:spcPct val="80000"/>
              </a:lnSpc>
            </a:pP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 на приходите  13 348 828 </a:t>
            </a:r>
            <a:r>
              <a:rPr lang="ru-RU" altLang="bg-BG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75271"/>
              </p:ext>
            </p:extLst>
          </p:nvPr>
        </p:nvGraphicFramePr>
        <p:xfrm>
          <a:off x="714348" y="1214422"/>
          <a:ext cx="7604348" cy="4680519"/>
        </p:xfrm>
        <a:graphic>
          <a:graphicData uri="http://schemas.openxmlformats.org/drawingml/2006/table">
            <a:tbl>
              <a:tblPr/>
              <a:tblGrid>
                <a:gridCol w="5127634">
                  <a:extLst>
                    <a:ext uri="{9D8B030D-6E8A-4147-A177-3AD203B41FA5}">
                      <a16:colId xmlns:a16="http://schemas.microsoft.com/office/drawing/2014/main" val="1767756290"/>
                    </a:ext>
                  </a:extLst>
                </a:gridCol>
                <a:gridCol w="2476714">
                  <a:extLst>
                    <a:ext uri="{9D8B030D-6E8A-4147-A177-3AD203B41FA5}">
                      <a16:colId xmlns:a16="http://schemas.microsoft.com/office/drawing/2014/main" val="927789868"/>
                    </a:ext>
                  </a:extLst>
                </a:gridCol>
              </a:tblGrid>
              <a:tr h="478865"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 2019 г. 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740609"/>
                  </a:ext>
                </a:extLst>
              </a:tr>
              <a:tr h="478865"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І. Приходи за делегирани от държавата дейности 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10066"/>
                  </a:ext>
                </a:extLst>
              </a:tr>
              <a:tr h="478865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Начален план към 01.01.2019 г.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en-US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7 585 960 </a:t>
                      </a: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лв.</a:t>
                      </a: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490788"/>
                  </a:ext>
                </a:extLst>
              </a:tr>
              <a:tr h="664232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Уточнен план към 31.12.2019 г. 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8 891 581 лв. </a:t>
                      </a: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279536"/>
                  </a:ext>
                </a:extLst>
              </a:tr>
              <a:tr h="478865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към 3</a:t>
                      </a:r>
                      <a:r>
                        <a:rPr lang="en-US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.2019 г. 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8 106 654 лв.</a:t>
                      </a: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897222"/>
                  </a:ext>
                </a:extLst>
              </a:tr>
              <a:tr h="478865">
                <a:tc gridSpan="2"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ІІ. Местни приходи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269299"/>
                  </a:ext>
                </a:extLst>
              </a:tr>
              <a:tr h="478865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Начален план към 01.01.2019 г.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6 553 515 лв.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098054"/>
                  </a:ext>
                </a:extLst>
              </a:tr>
              <a:tr h="664232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Уточнен план към 31.12.2019 г.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6 892 998 лв.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311546"/>
                  </a:ext>
                </a:extLst>
              </a:tr>
              <a:tr h="478865"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Отчет към </a:t>
                      </a:r>
                      <a:r>
                        <a:rPr lang="en-US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.2019 г. 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altLang="bg-BG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5 242 174 лв.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17785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1927">
        <p:circle/>
        <p:sndAc>
          <p:stSnd>
            <p:snd r:embed="rId2" name="coin.wav"/>
          </p:stSnd>
        </p:sndAc>
      </p:transition>
    </mc:Choice>
    <mc:Fallback xmlns="">
      <p:transition spd="slow" advTm="11927">
        <p:circl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аво съединение 2"/>
          <p:cNvCxnSpPr/>
          <p:nvPr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241737" y="25679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altLang="bg-BG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altLang="bg-BG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280" name="Правоъгълник 8"/>
          <p:cNvSpPr>
            <a:spLocks noChangeArrowheads="1"/>
          </p:cNvSpPr>
          <p:nvPr/>
        </p:nvSpPr>
        <p:spPr bwMode="auto">
          <a:xfrm>
            <a:off x="214282" y="214290"/>
            <a:ext cx="87137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bg-BG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данъчните</a:t>
            </a: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bg-BG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неданъчните</a:t>
            </a: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приходи </a:t>
            </a:r>
            <a:r>
              <a:rPr lang="ru-RU" altLang="bg-BG" sz="2800" b="1" cap="all" dirty="0" err="1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altLang="bg-BG" sz="28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31.12.2019 г.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altLang="bg-BG" sz="28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altLang="bg-BG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282" name="Об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81245"/>
              </p:ext>
            </p:extLst>
          </p:nvPr>
        </p:nvGraphicFramePr>
        <p:xfrm>
          <a:off x="0" y="1285859"/>
          <a:ext cx="8858280" cy="471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Chart" r:id="rId4" imgW="8480271" imgH="3590855" progId="Excel.Sheet.8">
                  <p:embed/>
                </p:oleObj>
              </mc:Choice>
              <mc:Fallback>
                <p:oleObj name="Chart" r:id="rId4" imgW="8480271" imgH="3590855" progId="Excel.Sheet.8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85859"/>
                        <a:ext cx="8858280" cy="471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5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3927">
        <p:diamond/>
        <p:sndAc>
          <p:stSnd>
            <p:snd r:embed="rId3" name="coin.wav"/>
          </p:stSnd>
        </p:sndAc>
      </p:transition>
    </mc:Choice>
    <mc:Fallback xmlns="">
      <p:transition spd="slow" advTm="13927">
        <p:diamond/>
        <p:sndAc>
          <p:stSnd>
            <p:snd r:embed="rId6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500034" y="2071678"/>
            <a:ext cx="82089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Данък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превозни средства          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352 420 лв.                                                                                           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Патентен данък                                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24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078 лв.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Данък недвижими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имоти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182 698 лв.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Туристически данък   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3 451 лв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данъци                    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60 лв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Данък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придобиване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имущество     178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558 лв.</a:t>
            </a:r>
          </a:p>
          <a:p>
            <a:endParaRPr lang="bg-BG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онтейнер за съдържание 6"/>
          <p:cNvSpPr txBox="1">
            <a:spLocks/>
          </p:cNvSpPr>
          <p:nvPr/>
        </p:nvSpPr>
        <p:spPr>
          <a:xfrm>
            <a:off x="179512" y="3418372"/>
            <a:ext cx="9073734" cy="285752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bg-BG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785786" y="50004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Отчетени данъчни  приходи   741 265лв.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1190">
        <p:circle/>
        <p:sndAc>
          <p:stSnd>
            <p:snd r:embed="rId3" name="coin.wav"/>
          </p:stSnd>
        </p:sndAc>
      </p:transition>
    </mc:Choice>
    <mc:Fallback xmlns="">
      <p:transition advTm="11190">
        <p:circl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285720" y="500043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bg-BG" sz="2400" b="1" u="sng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285720" y="188640"/>
            <a:ext cx="8678768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Отчетени  неданъчни </a:t>
            </a:r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приходи</a:t>
            </a:r>
          </a:p>
          <a:p>
            <a:pPr algn="ctr"/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202 821 лв.       </a:t>
            </a:r>
            <a:endParaRPr lang="en-US" sz="3200" b="1" cap="all" dirty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g-BG" sz="2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5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Общински такси 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857 371 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Глоби, санкции и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лихви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70 092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неданъчни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приходи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5 552 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Постъпления от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продажби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315 151 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Приходи от собственост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1 052 505 лв.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Приходи от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концесии           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624 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и дарения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32 606 лв.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 ДДС и др.данъци 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-131 080 лв.</a:t>
            </a:r>
          </a:p>
          <a:p>
            <a:pPr marL="457200" indent="-457200"/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в/у продажбите</a:t>
            </a:r>
          </a:p>
          <a:p>
            <a:r>
              <a:rPr lang="bg-BG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endParaRPr lang="bg-BG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4740">
    <p:plus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85720" y="214290"/>
            <a:ext cx="84685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Взаимоотношения с ЦБ </a:t>
            </a:r>
            <a:endParaRPr lang="bg-BG" sz="3200" b="1" cap="all" dirty="0" smtClean="0">
              <a:ln/>
              <a:solidFill>
                <a:schemeClr val="bg2">
                  <a:lumMod val="25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bg-BG" sz="32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размер  </a:t>
            </a:r>
            <a:r>
              <a:rPr lang="bg-BG" sz="32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9 838 786 </a:t>
            </a:r>
            <a:r>
              <a:rPr lang="bg-BG" sz="32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лв.</a:t>
            </a:r>
          </a:p>
        </p:txBody>
      </p:sp>
      <p:sp>
        <p:nvSpPr>
          <p:cNvPr id="5" name="Правоъгълник 4"/>
          <p:cNvSpPr/>
          <p:nvPr/>
        </p:nvSpPr>
        <p:spPr>
          <a:xfrm>
            <a:off x="357158" y="1700808"/>
            <a:ext cx="8786842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 субсидия  §31-11                            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7 152 102 лв.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bg-BG" sz="2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 изравнителна субсидия §31-12   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1 308 400 лв.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bg-BG" sz="2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за КР §31-13                                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389 052 лв.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bg-BG" sz="2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трансфери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ЦБ чрез 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кодовете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СЕБРА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433 250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</a:rPr>
              <a:t> лв.</a:t>
            </a:r>
          </a:p>
          <a:p>
            <a:pPr marL="457200" indent="-457200">
              <a:lnSpc>
                <a:spcPct val="80000"/>
              </a:lnSpc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§31-18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bg-BG" sz="2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bg-BG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олучени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трансфери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ЦБ чрез  </a:t>
            </a:r>
            <a:r>
              <a:rPr lang="ru-RU" sz="2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кодовете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СЕБРА</a:t>
            </a:r>
          </a:p>
          <a:p>
            <a:pPr marL="457200" indent="-457200">
              <a:lnSpc>
                <a:spcPct val="80000"/>
              </a:lnSpc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§ 31-28						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402 846 </a:t>
            </a:r>
            <a:r>
              <a:rPr lang="bg-BG" sz="2600" b="1" dirty="0" smtClean="0">
                <a:solidFill>
                  <a:srgbClr val="00B0F0"/>
                </a:solidFill>
                <a:latin typeface="Times New Roman" pitchFamily="18" charset="0"/>
              </a:rPr>
              <a:t>лв</a:t>
            </a:r>
            <a:r>
              <a:rPr lang="bg-BG" sz="2600" b="1" dirty="0">
                <a:solidFill>
                  <a:srgbClr val="00B0F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 advTm="14554">
    <p:plus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пътна струя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Открито място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inorFont>
  </a:fontScheme>
  <a:fmtScheme name="Открито място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2759</TotalTime>
  <Words>3655</Words>
  <Application>Microsoft Office PowerPoint</Application>
  <PresentationFormat>Презентация на цял екран (4:3)</PresentationFormat>
  <Paragraphs>1212</Paragraphs>
  <Slides>48</Slides>
  <Notes>3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10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2</vt:i4>
      </vt:variant>
      <vt:variant>
        <vt:lpstr>Заглавия на слайдовете</vt:lpstr>
      </vt:variant>
      <vt:variant>
        <vt:i4>48</vt:i4>
      </vt:variant>
    </vt:vector>
  </HeadingPairs>
  <TitlesOfParts>
    <vt:vector size="61" baseType="lpstr">
      <vt:lpstr>Arial</vt:lpstr>
      <vt:lpstr>Calibri</vt:lpstr>
      <vt:lpstr>Courier New</vt:lpstr>
      <vt:lpstr>Georgia</vt:lpstr>
      <vt:lpstr>Lucida Sans Unicode</vt:lpstr>
      <vt:lpstr>Times New Roman</vt:lpstr>
      <vt:lpstr>Verdana</vt:lpstr>
      <vt:lpstr>Wingdings</vt:lpstr>
      <vt:lpstr>Wingdings 2</vt:lpstr>
      <vt:lpstr>Wingdings 3</vt:lpstr>
      <vt:lpstr>Открито място</vt:lpstr>
      <vt:lpstr>Picture</vt:lpstr>
      <vt:lpstr>Chart</vt:lpstr>
      <vt:lpstr>Презентация на PowerPoint</vt:lpstr>
      <vt:lpstr> ПУБЛИЧНО ОБСЪЖДАНЕ НА ГОДИШНИЯ ОТЧЕТ ЗА КАСОВОТО ИЗПЪЛНЕНИЕ НА БЮДЖЕТНИТЕ СРЕДСТВА, НА СРЕДСТВАТА ОТ ЕС И ЧУЖДИ СРЕДСТВА   НА ОБЩИНА ТУТРАКАН  ЗА 2019 ГОДИНА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ObshtinaTutrakan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Nikolinka Ganewa</dc:creator>
  <cp:lastModifiedBy>N G</cp:lastModifiedBy>
  <cp:revision>708</cp:revision>
  <dcterms:created xsi:type="dcterms:W3CDTF">2018-07-24T14:06:00Z</dcterms:created>
  <dcterms:modified xsi:type="dcterms:W3CDTF">2020-08-07T10:41:14Z</dcterms:modified>
</cp:coreProperties>
</file>